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41"/>
  </p:notesMasterIdLst>
  <p:sldIdLst>
    <p:sldId id="256" r:id="rId2"/>
    <p:sldId id="257" r:id="rId3"/>
    <p:sldId id="258" r:id="rId4"/>
    <p:sldId id="260" r:id="rId5"/>
    <p:sldId id="259" r:id="rId6"/>
    <p:sldId id="261" r:id="rId7"/>
    <p:sldId id="265"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08" autoAdjust="0"/>
  </p:normalViewPr>
  <p:slideViewPr>
    <p:cSldViewPr>
      <p:cViewPr varScale="1">
        <p:scale>
          <a:sx n="78" d="100"/>
          <a:sy n="78" d="100"/>
        </p:scale>
        <p:origin x="159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F6D990-BB3B-4999-B8A9-07EA09E4B60E}" type="datetimeFigureOut">
              <a:rPr lang="en-US" smtClean="0"/>
              <a:pPr/>
              <a:t>2/5/2025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BDD287-9771-4334-84E8-BF088BC94DE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91AE6CA9-179F-4444-AA4C-949E4459EB7D}" type="datetimeFigureOut">
              <a:rPr lang="en-US" smtClean="0"/>
              <a:pPr/>
              <a:t>2/5/2025</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E5A8D103-6168-4937-AFB3-0F76E443352A}"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AE6CA9-179F-4444-AA4C-949E4459EB7D}"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AE6CA9-179F-4444-AA4C-949E4459EB7D}"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AE6CA9-179F-4444-AA4C-949E4459EB7D}"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1AE6CA9-179F-4444-AA4C-949E4459EB7D}"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8D103-6168-4937-AFB3-0F76E443352A}"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1AE6CA9-179F-4444-AA4C-949E4459EB7D}"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1AE6CA9-179F-4444-AA4C-949E4459EB7D}" type="datetimeFigureOut">
              <a:rPr lang="en-US" smtClean="0"/>
              <a:pPr/>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A8D103-6168-4937-AFB3-0F76E443352A}"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91AE6CA9-179F-4444-AA4C-949E4459EB7D}" type="datetimeFigureOut">
              <a:rPr lang="en-US" smtClean="0"/>
              <a:pPr/>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E6CA9-179F-4444-AA4C-949E4459EB7D}"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1AE6CA9-179F-4444-AA4C-949E4459EB7D}"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8D103-6168-4937-AFB3-0F76E443352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91AE6CA9-179F-4444-AA4C-949E4459EB7D}" type="datetimeFigureOut">
              <a:rPr lang="en-US" smtClean="0"/>
              <a:pPr/>
              <a:t>2/5/2025</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E5A8D103-6168-4937-AFB3-0F76E443352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91AE6CA9-179F-4444-AA4C-949E4459EB7D}" type="datetimeFigureOut">
              <a:rPr lang="en-US" smtClean="0"/>
              <a:pPr/>
              <a:t>2/5/2025</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E5A8D103-6168-4937-AFB3-0F76E443352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42911" y="360363"/>
            <a:ext cx="7786741" cy="2925762"/>
          </a:xfrm>
        </p:spPr>
        <p:txBody>
          <a:bodyPr>
            <a:noAutofit/>
          </a:bodyPr>
          <a:lstStyle/>
          <a:p>
            <a:r>
              <a:rPr lang="en-US" sz="5400" b="1" dirty="0">
                <a:effectLst>
                  <a:outerShdw blurRad="38100" dist="38100" dir="2700000" algn="tl">
                    <a:srgbClr val="000000">
                      <a:alpha val="43137"/>
                    </a:srgbClr>
                  </a:outerShdw>
                </a:effectLst>
                <a:latin typeface="Arial" pitchFamily="34" charset="0"/>
                <a:cs typeface="Arial" pitchFamily="34" charset="0"/>
              </a:rPr>
              <a:t>Forecasting Apple Stock Market Price</a:t>
            </a:r>
            <a:br>
              <a:rPr lang="en-US" sz="5400" b="1" dirty="0">
                <a:effectLst>
                  <a:outerShdw blurRad="38100" dist="38100" dir="2700000" algn="tl">
                    <a:srgbClr val="000000">
                      <a:alpha val="43137"/>
                    </a:srgbClr>
                  </a:outerShdw>
                </a:effectLst>
              </a:rPr>
            </a:br>
            <a:endParaRPr lang="en-US" sz="5400" dirty="0">
              <a:effectLst>
                <a:outerShdw blurRad="38100" dist="38100" dir="2700000" algn="tl">
                  <a:srgbClr val="000000">
                    <a:alpha val="43137"/>
                  </a:srgbClr>
                </a:outerShdw>
              </a:effectLst>
            </a:endParaRPr>
          </a:p>
        </p:txBody>
      </p:sp>
      <p:sp>
        <p:nvSpPr>
          <p:cNvPr id="3" name="Subtitle 2"/>
          <p:cNvSpPr>
            <a:spLocks noGrp="1"/>
          </p:cNvSpPr>
          <p:nvPr>
            <p:ph type="subTitle" idx="4294967295"/>
          </p:nvPr>
        </p:nvSpPr>
        <p:spPr>
          <a:xfrm>
            <a:off x="5500695" y="2714620"/>
            <a:ext cx="3357585" cy="2857520"/>
          </a:xfrm>
        </p:spPr>
        <p:txBody>
          <a:bodyPr>
            <a:normAutofit/>
          </a:bodyPr>
          <a:lstStyle/>
          <a:p>
            <a:r>
              <a:rPr lang="en-IN" sz="2000" dirty="0">
                <a:latin typeface="Gabriola" pitchFamily="82" charset="0"/>
              </a:rPr>
              <a:t>GROUP 6</a:t>
            </a:r>
          </a:p>
          <a:p>
            <a:pPr marL="541782" indent="-514350"/>
            <a:r>
              <a:rPr lang="en-US" sz="2000" dirty="0">
                <a:latin typeface="Gabriola" pitchFamily="82" charset="0"/>
              </a:rPr>
              <a:t>Adithya  A</a:t>
            </a:r>
          </a:p>
          <a:p>
            <a:pPr marL="541782" indent="-514350"/>
            <a:r>
              <a:rPr lang="en-US" sz="2000" dirty="0" err="1">
                <a:latin typeface="Gabriola" pitchFamily="82" charset="0"/>
              </a:rPr>
              <a:t>Aswathi</a:t>
            </a:r>
            <a:r>
              <a:rPr lang="en-US" sz="2000" dirty="0">
                <a:latin typeface="Gabriola" pitchFamily="82" charset="0"/>
              </a:rPr>
              <a:t>  V K</a:t>
            </a:r>
          </a:p>
          <a:p>
            <a:pPr marL="541782" indent="-514350"/>
            <a:r>
              <a:rPr lang="en-US" sz="2000" dirty="0">
                <a:latin typeface="Gabriola" pitchFamily="82" charset="0"/>
              </a:rPr>
              <a:t>V. </a:t>
            </a:r>
            <a:r>
              <a:rPr lang="en-US" sz="2000" dirty="0" err="1">
                <a:latin typeface="Gabriola" pitchFamily="82" charset="0"/>
              </a:rPr>
              <a:t>Madhu</a:t>
            </a:r>
            <a:r>
              <a:rPr lang="en-US" sz="2000" dirty="0">
                <a:latin typeface="Gabriola" pitchFamily="82" charset="0"/>
              </a:rPr>
              <a:t> </a:t>
            </a:r>
            <a:r>
              <a:rPr lang="en-US" sz="2000" dirty="0" err="1">
                <a:latin typeface="Gabriola" pitchFamily="82" charset="0"/>
              </a:rPr>
              <a:t>Hasitha</a:t>
            </a:r>
            <a:endParaRPr lang="en-US" sz="2000" dirty="0">
              <a:latin typeface="Gabriola" pitchFamily="82" charset="0"/>
            </a:endParaRPr>
          </a:p>
          <a:p>
            <a:pPr marL="541782" indent="-514350"/>
            <a:r>
              <a:rPr lang="en-US" sz="2000" dirty="0" err="1">
                <a:latin typeface="Gabriola" pitchFamily="82" charset="0"/>
              </a:rPr>
              <a:t>Komal</a:t>
            </a:r>
            <a:r>
              <a:rPr lang="en-US" sz="2000" dirty="0">
                <a:latin typeface="Gabriola" pitchFamily="82" charset="0"/>
              </a:rPr>
              <a:t> </a:t>
            </a:r>
            <a:r>
              <a:rPr lang="en-US" sz="2000" dirty="0" err="1">
                <a:latin typeface="Gabriola" pitchFamily="82" charset="0"/>
              </a:rPr>
              <a:t>Dadarao</a:t>
            </a:r>
            <a:r>
              <a:rPr lang="en-US" sz="2000" dirty="0">
                <a:latin typeface="Gabriola" pitchFamily="82" charset="0"/>
              </a:rPr>
              <a:t> </a:t>
            </a:r>
            <a:r>
              <a:rPr lang="en-US" sz="2000" dirty="0" err="1">
                <a:latin typeface="Gabriola" pitchFamily="82" charset="0"/>
              </a:rPr>
              <a:t>Ghatol</a:t>
            </a:r>
            <a:endParaRPr lang="en-US" sz="2000" dirty="0">
              <a:latin typeface="Gabriola" pitchFamily="82" charset="0"/>
            </a:endParaRPr>
          </a:p>
          <a:p>
            <a:pPr marL="541782" indent="-514350"/>
            <a:r>
              <a:rPr lang="en-US" sz="2000" dirty="0">
                <a:latin typeface="Gabriola" pitchFamily="82" charset="0"/>
              </a:rPr>
              <a:t>B. </a:t>
            </a:r>
            <a:r>
              <a:rPr lang="en-US" sz="2000" dirty="0" err="1">
                <a:latin typeface="Gabriola" pitchFamily="82" charset="0"/>
              </a:rPr>
              <a:t>Shyam</a:t>
            </a:r>
            <a:r>
              <a:rPr lang="en-US" sz="2000" dirty="0">
                <a:latin typeface="Gabriola" pitchFamily="82" charset="0"/>
              </a:rPr>
              <a:t> </a:t>
            </a:r>
            <a:r>
              <a:rPr lang="en-US" sz="2000" dirty="0" err="1">
                <a:latin typeface="Gabriola" pitchFamily="82" charset="0"/>
              </a:rPr>
              <a:t>Prakash</a:t>
            </a:r>
            <a:r>
              <a:rPr lang="en-US" sz="2000" dirty="0">
                <a:latin typeface="Gabriola" pitchFamily="82" charset="0"/>
              </a:rPr>
              <a:t> Reddy</a:t>
            </a:r>
          </a:p>
          <a:p>
            <a:pPr marL="541782" indent="-514350"/>
            <a:r>
              <a:rPr lang="en-US" sz="2000" dirty="0" err="1">
                <a:latin typeface="Gabriola" pitchFamily="82" charset="0"/>
              </a:rPr>
              <a:t>Subham</a:t>
            </a:r>
            <a:r>
              <a:rPr lang="en-US" sz="2000" dirty="0">
                <a:latin typeface="Gabriola" pitchFamily="82" charset="0"/>
              </a:rPr>
              <a:t> </a:t>
            </a:r>
            <a:r>
              <a:rPr lang="en-US" sz="2000" dirty="0" err="1">
                <a:latin typeface="Gabriola" pitchFamily="82" charset="0"/>
              </a:rPr>
              <a:t>Rajkumar</a:t>
            </a:r>
            <a:r>
              <a:rPr lang="en-US" sz="2000" dirty="0">
                <a:latin typeface="Gabriola" pitchFamily="82" charset="0"/>
              </a:rPr>
              <a:t> </a:t>
            </a:r>
            <a:r>
              <a:rPr lang="en-US" sz="2000" dirty="0" err="1">
                <a:latin typeface="Gabriola" pitchFamily="82" charset="0"/>
              </a:rPr>
              <a:t>Shukla</a:t>
            </a:r>
            <a:r>
              <a:rPr lang="en-US" sz="2000" dirty="0">
                <a:latin typeface="Gabriola" pitchFamily="82"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571480"/>
          </a:xfrm>
        </p:spPr>
        <p:txBody>
          <a:bodyPr/>
          <a:lstStyle/>
          <a:p>
            <a:r>
              <a:rPr lang="en-IN" sz="2000" dirty="0">
                <a:solidFill>
                  <a:srgbClr val="FFC000"/>
                </a:solidFill>
              </a:rPr>
              <a:t>ACF and PACF of Close Price</a:t>
            </a:r>
            <a:endParaRPr lang="en-US" sz="2000" dirty="0">
              <a:solidFill>
                <a:srgbClr val="FFC000"/>
              </a:solidFill>
            </a:endParaRPr>
          </a:p>
        </p:txBody>
      </p:sp>
      <p:sp>
        <p:nvSpPr>
          <p:cNvPr id="3" name="Content Placeholder 2"/>
          <p:cNvSpPr>
            <a:spLocks noGrp="1"/>
          </p:cNvSpPr>
          <p:nvPr>
            <p:ph idx="1"/>
          </p:nvPr>
        </p:nvSpPr>
        <p:spPr>
          <a:xfrm>
            <a:off x="0" y="500042"/>
            <a:ext cx="9001156" cy="6357958"/>
          </a:xfrm>
        </p:spPr>
        <p:txBody>
          <a:bodyPr>
            <a:normAutofit fontScale="92500" lnSpcReduction="20000"/>
          </a:bodyPr>
          <a:lstStyle/>
          <a:p>
            <a:endParaRPr lang="en-IN" dirty="0"/>
          </a:p>
          <a:p>
            <a:endParaRPr lang="en-IN" dirty="0"/>
          </a:p>
          <a:p>
            <a:endParaRPr lang="en-IN" dirty="0"/>
          </a:p>
          <a:p>
            <a:endParaRPr lang="en-IN" dirty="0"/>
          </a:p>
          <a:p>
            <a:pPr>
              <a:buNone/>
            </a:pPr>
            <a:endParaRPr lang="en-IN" dirty="0"/>
          </a:p>
          <a:p>
            <a:endParaRPr lang="en-IN" dirty="0"/>
          </a:p>
          <a:p>
            <a:endParaRPr lang="en-IN" dirty="0"/>
          </a:p>
          <a:p>
            <a:pPr>
              <a:buNone/>
            </a:pPr>
            <a:r>
              <a:rPr lang="en-US" sz="1600" dirty="0"/>
              <a:t>        The first image represents the </a:t>
            </a:r>
            <a:r>
              <a:rPr lang="en-US" sz="1600" b="1" dirty="0"/>
              <a:t>Autocorrelation Function (ACF) for the Close Price</a:t>
            </a:r>
            <a:r>
              <a:rPr lang="en-US" sz="1600" dirty="0"/>
              <a:t>, while the second image shows the </a:t>
            </a:r>
            <a:r>
              <a:rPr lang="en-US" sz="1600" b="1" dirty="0"/>
              <a:t>Partial Autocorrelation Function (PACF) for the Close Price</a:t>
            </a:r>
            <a:r>
              <a:rPr lang="en-US" sz="1600" dirty="0"/>
              <a:t>. </a:t>
            </a:r>
          </a:p>
          <a:p>
            <a:pPr>
              <a:buNone/>
            </a:pPr>
            <a:endParaRPr lang="en-IN" sz="1600" dirty="0"/>
          </a:p>
          <a:p>
            <a:pPr>
              <a:buNone/>
            </a:pPr>
            <a:r>
              <a:rPr lang="en-US" sz="1600" b="1" dirty="0"/>
              <a:t>         ACF Plot</a:t>
            </a:r>
            <a:r>
              <a:rPr lang="en-US" sz="1600" dirty="0"/>
              <a:t>:</a:t>
            </a:r>
          </a:p>
          <a:p>
            <a:pPr>
              <a:buNone/>
            </a:pPr>
            <a:r>
              <a:rPr lang="en-US" sz="1600" dirty="0"/>
              <a:t>          The ACF values are very high and decay gradually, indicating a strong autocorrelation.</a:t>
            </a:r>
          </a:p>
          <a:p>
            <a:pPr>
              <a:buNone/>
            </a:pPr>
            <a:r>
              <a:rPr lang="en-US" sz="1600" dirty="0"/>
              <a:t>          This suggests that the time series is </a:t>
            </a:r>
            <a:r>
              <a:rPr lang="en-US" sz="1600" b="1" dirty="0"/>
              <a:t>non-stationary</a:t>
            </a:r>
            <a:r>
              <a:rPr lang="en-US" sz="1600" dirty="0"/>
              <a:t>, meaning it has a trend or strong dependence on past values.</a:t>
            </a:r>
          </a:p>
          <a:p>
            <a:pPr>
              <a:buNone/>
            </a:pPr>
            <a:r>
              <a:rPr lang="en-US" sz="1600" dirty="0"/>
              <a:t>          To make the series stationary, </a:t>
            </a:r>
            <a:r>
              <a:rPr lang="en-US" sz="1600" b="1" dirty="0"/>
              <a:t>differencing</a:t>
            </a:r>
            <a:r>
              <a:rPr lang="en-US" sz="1600" dirty="0"/>
              <a:t>  needed.</a:t>
            </a:r>
          </a:p>
          <a:p>
            <a:pPr>
              <a:buNone/>
            </a:pPr>
            <a:endParaRPr lang="en-US" sz="1600" dirty="0"/>
          </a:p>
          <a:p>
            <a:pPr>
              <a:buNone/>
            </a:pPr>
            <a:r>
              <a:rPr lang="en-US" sz="1600" b="1" dirty="0"/>
              <a:t>         PACF Plot</a:t>
            </a:r>
            <a:r>
              <a:rPr lang="en-US" sz="1600" dirty="0"/>
              <a:t>:</a:t>
            </a:r>
          </a:p>
          <a:p>
            <a:pPr>
              <a:buNone/>
            </a:pPr>
            <a:r>
              <a:rPr lang="en-US" sz="1600" dirty="0"/>
              <a:t>          The PACF shows a </a:t>
            </a:r>
            <a:r>
              <a:rPr lang="en-US" sz="1600" b="1" dirty="0"/>
              <a:t>strong lag-1 correlation</a:t>
            </a:r>
            <a:r>
              <a:rPr lang="en-US" sz="1600" dirty="0"/>
              <a:t>, with all other lags being insignificant.</a:t>
            </a:r>
          </a:p>
          <a:p>
            <a:pPr>
              <a:buNone/>
            </a:pPr>
            <a:r>
              <a:rPr lang="en-US" sz="1600" dirty="0"/>
              <a:t>          This suggests an </a:t>
            </a:r>
            <a:r>
              <a:rPr lang="en-US" sz="1600" b="1" dirty="0"/>
              <a:t>AR(1) process</a:t>
            </a:r>
            <a:r>
              <a:rPr lang="en-US" sz="1600" dirty="0"/>
              <a:t>, meaning the series primarily depends on its immediately preceding value.</a:t>
            </a:r>
          </a:p>
          <a:p>
            <a:pPr>
              <a:buNone/>
            </a:pPr>
            <a:endParaRPr lang="en-IN" sz="1600" dirty="0"/>
          </a:p>
        </p:txBody>
      </p:sp>
      <p:pic>
        <p:nvPicPr>
          <p:cNvPr id="4" name="Picture 3" descr="Screenshot 2025-02-04 201353.png"/>
          <p:cNvPicPr>
            <a:picLocks noChangeAspect="1"/>
          </p:cNvPicPr>
          <p:nvPr/>
        </p:nvPicPr>
        <p:blipFill>
          <a:blip r:embed="rId2"/>
          <a:stretch>
            <a:fillRect/>
          </a:stretch>
        </p:blipFill>
        <p:spPr>
          <a:xfrm>
            <a:off x="714348" y="714356"/>
            <a:ext cx="3643338" cy="2643206"/>
          </a:xfrm>
          <a:prstGeom prst="rect">
            <a:avLst/>
          </a:prstGeom>
        </p:spPr>
      </p:pic>
      <p:pic>
        <p:nvPicPr>
          <p:cNvPr id="5" name="Picture 4" descr="Screenshot 2025-02-04 201407.png"/>
          <p:cNvPicPr>
            <a:picLocks noChangeAspect="1"/>
          </p:cNvPicPr>
          <p:nvPr/>
        </p:nvPicPr>
        <p:blipFill>
          <a:blip r:embed="rId3"/>
          <a:stretch>
            <a:fillRect/>
          </a:stretch>
        </p:blipFill>
        <p:spPr>
          <a:xfrm>
            <a:off x="4714876" y="714356"/>
            <a:ext cx="3786214" cy="26432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500042"/>
          </a:xfrm>
        </p:spPr>
        <p:txBody>
          <a:bodyPr/>
          <a:lstStyle/>
          <a:p>
            <a:r>
              <a:rPr lang="en-IN" sz="2000" dirty="0"/>
              <a:t>ADF Test</a:t>
            </a:r>
            <a:endParaRPr lang="en-US" sz="2000" dirty="0"/>
          </a:p>
        </p:txBody>
      </p:sp>
      <p:sp>
        <p:nvSpPr>
          <p:cNvPr id="3" name="Content Placeholder 2"/>
          <p:cNvSpPr>
            <a:spLocks noGrp="1"/>
          </p:cNvSpPr>
          <p:nvPr>
            <p:ph idx="1"/>
          </p:nvPr>
        </p:nvSpPr>
        <p:spPr/>
        <p:txBody>
          <a:bodyPr>
            <a:normAutofit/>
          </a:bodyPr>
          <a:lstStyle/>
          <a:p>
            <a:r>
              <a:rPr lang="en-US" sz="1800" dirty="0"/>
              <a:t>ADF Statistic: 0.8530604319404594 </a:t>
            </a:r>
          </a:p>
          <a:p>
            <a:r>
              <a:rPr lang="en-US" sz="1800" dirty="0"/>
              <a:t>p-value: 0.9924461341921569 </a:t>
            </a:r>
          </a:p>
          <a:p>
            <a:r>
              <a:rPr lang="en-US" sz="1800" dirty="0"/>
              <a:t>Critical Values: {'1%': -3.433851764270508, '5%': -2.863086831883029, '10%': -2.5675934770796993} </a:t>
            </a:r>
          </a:p>
          <a:p>
            <a:r>
              <a:rPr lang="en-US" sz="1800" dirty="0"/>
              <a:t>The data is non-stationary (fail to reject the null hypothesis).</a:t>
            </a:r>
          </a:p>
          <a:p>
            <a:endParaRPr lang="en-IN" sz="1800" dirty="0"/>
          </a:p>
          <a:p>
            <a:r>
              <a:rPr lang="en-IN" sz="1800" dirty="0"/>
              <a:t>ADF test confirmed the non-</a:t>
            </a:r>
            <a:r>
              <a:rPr lang="en-IN" sz="1800" dirty="0" err="1"/>
              <a:t>stationarity</a:t>
            </a:r>
            <a:r>
              <a:rPr lang="en-IN" sz="1800" dirty="0"/>
              <a:t> .So Differencing needed in this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658128" cy="571480"/>
          </a:xfrm>
        </p:spPr>
        <p:txBody>
          <a:bodyPr/>
          <a:lstStyle/>
          <a:p>
            <a:r>
              <a:rPr lang="en-IN" sz="2000" dirty="0"/>
              <a:t>Additive and Multiplicative Decomposition</a:t>
            </a:r>
            <a:endParaRPr lang="en-US" sz="2000" dirty="0"/>
          </a:p>
        </p:txBody>
      </p:sp>
      <p:sp>
        <p:nvSpPr>
          <p:cNvPr id="3" name="Content Placeholder 2"/>
          <p:cNvSpPr>
            <a:spLocks noGrp="1"/>
          </p:cNvSpPr>
          <p:nvPr>
            <p:ph idx="1"/>
          </p:nvPr>
        </p:nvSpPr>
        <p:spPr>
          <a:xfrm>
            <a:off x="0" y="428604"/>
            <a:ext cx="8858280" cy="6429396"/>
          </a:xfrm>
        </p:spPr>
        <p:txBody>
          <a:bodyPr>
            <a:normAutofit lnSpcReduction="10000"/>
          </a:bodyPr>
          <a:lstStyle/>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r>
              <a:rPr lang="it-IT" sz="1600" dirty="0"/>
              <a:t>         Additive Residual Variance: 108.52432130018883</a:t>
            </a:r>
          </a:p>
          <a:p>
            <a:pPr>
              <a:buNone/>
            </a:pPr>
            <a:r>
              <a:rPr lang="it-IT" sz="1600" dirty="0"/>
              <a:t>         Multiplicative Residual Variance: 0.005713966394712331</a:t>
            </a:r>
          </a:p>
          <a:p>
            <a:pPr>
              <a:buNone/>
            </a:pPr>
            <a:r>
              <a:rPr lang="it-IT" sz="1600" dirty="0"/>
              <a:t>         </a:t>
            </a:r>
            <a:r>
              <a:rPr lang="en-US" sz="1600" dirty="0"/>
              <a:t>Multiplicative model has lower residual variance, it’s better for this data.</a:t>
            </a:r>
          </a:p>
        </p:txBody>
      </p:sp>
      <p:pic>
        <p:nvPicPr>
          <p:cNvPr id="4" name="Picture 3" descr="Screenshot 2025-02-04 211156.png"/>
          <p:cNvPicPr>
            <a:picLocks noChangeAspect="1"/>
          </p:cNvPicPr>
          <p:nvPr/>
        </p:nvPicPr>
        <p:blipFill>
          <a:blip r:embed="rId2"/>
          <a:stretch>
            <a:fillRect/>
          </a:stretch>
        </p:blipFill>
        <p:spPr>
          <a:xfrm>
            <a:off x="4857752" y="1000108"/>
            <a:ext cx="4143372" cy="3643338"/>
          </a:xfrm>
          <a:prstGeom prst="rect">
            <a:avLst/>
          </a:prstGeom>
        </p:spPr>
      </p:pic>
      <p:pic>
        <p:nvPicPr>
          <p:cNvPr id="5" name="Picture 4" descr="Screenshot 2025-02-04 211140.png"/>
          <p:cNvPicPr>
            <a:picLocks noChangeAspect="1"/>
          </p:cNvPicPr>
          <p:nvPr/>
        </p:nvPicPr>
        <p:blipFill>
          <a:blip r:embed="rId3"/>
          <a:stretch>
            <a:fillRect/>
          </a:stretch>
        </p:blipFill>
        <p:spPr>
          <a:xfrm>
            <a:off x="428596" y="1000108"/>
            <a:ext cx="4357718" cy="36470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shot 2025-02-04 212702.png"/>
          <p:cNvPicPr>
            <a:picLocks noGrp="1" noChangeAspect="1"/>
          </p:cNvPicPr>
          <p:nvPr>
            <p:ph idx="1"/>
          </p:nvPr>
        </p:nvPicPr>
        <p:blipFill>
          <a:blip r:embed="rId2"/>
          <a:stretch>
            <a:fillRect/>
          </a:stretch>
        </p:blipFill>
        <p:spPr>
          <a:xfrm>
            <a:off x="428596" y="357166"/>
            <a:ext cx="4000529" cy="3429024"/>
          </a:xfrm>
        </p:spPr>
      </p:pic>
      <p:sp>
        <p:nvSpPr>
          <p:cNvPr id="8" name="TextBox 7"/>
          <p:cNvSpPr txBox="1"/>
          <p:nvPr/>
        </p:nvSpPr>
        <p:spPr>
          <a:xfrm>
            <a:off x="357158" y="0"/>
            <a:ext cx="2571768" cy="369332"/>
          </a:xfrm>
          <a:prstGeom prst="rect">
            <a:avLst/>
          </a:prstGeom>
          <a:noFill/>
        </p:spPr>
        <p:txBody>
          <a:bodyPr wrap="square" rtlCol="0">
            <a:spAutoFit/>
          </a:bodyPr>
          <a:lstStyle/>
          <a:p>
            <a:r>
              <a:rPr lang="en-IN" dirty="0"/>
              <a:t>Seasonal Plot</a:t>
            </a:r>
            <a:endParaRPr lang="en-US" dirty="0"/>
          </a:p>
        </p:txBody>
      </p:sp>
      <p:pic>
        <p:nvPicPr>
          <p:cNvPr id="9" name="Picture 8" descr="Screenshot 2025-02-04 212714.png"/>
          <p:cNvPicPr>
            <a:picLocks noChangeAspect="1"/>
          </p:cNvPicPr>
          <p:nvPr/>
        </p:nvPicPr>
        <p:blipFill>
          <a:blip r:embed="rId3"/>
          <a:stretch>
            <a:fillRect/>
          </a:stretch>
        </p:blipFill>
        <p:spPr>
          <a:xfrm>
            <a:off x="4929190" y="357166"/>
            <a:ext cx="4071935" cy="3429024"/>
          </a:xfrm>
          <a:prstGeom prst="rect">
            <a:avLst/>
          </a:prstGeom>
        </p:spPr>
      </p:pic>
      <p:sp>
        <p:nvSpPr>
          <p:cNvPr id="10" name="TextBox 9"/>
          <p:cNvSpPr txBox="1"/>
          <p:nvPr/>
        </p:nvSpPr>
        <p:spPr>
          <a:xfrm>
            <a:off x="5357818" y="0"/>
            <a:ext cx="2214578" cy="369332"/>
          </a:xfrm>
          <a:prstGeom prst="rect">
            <a:avLst/>
          </a:prstGeom>
          <a:noFill/>
        </p:spPr>
        <p:txBody>
          <a:bodyPr wrap="square" rtlCol="0">
            <a:spAutoFit/>
          </a:bodyPr>
          <a:lstStyle/>
          <a:p>
            <a:r>
              <a:rPr lang="en-IN" dirty="0"/>
              <a:t>Trend Plot</a:t>
            </a:r>
            <a:endParaRPr lang="en-US" dirty="0"/>
          </a:p>
        </p:txBody>
      </p:sp>
      <p:pic>
        <p:nvPicPr>
          <p:cNvPr id="11" name="Picture 10" descr="Screenshot 2025-02-04 212734.png"/>
          <p:cNvPicPr>
            <a:picLocks noChangeAspect="1"/>
          </p:cNvPicPr>
          <p:nvPr/>
        </p:nvPicPr>
        <p:blipFill>
          <a:blip r:embed="rId4"/>
          <a:stretch>
            <a:fillRect/>
          </a:stretch>
        </p:blipFill>
        <p:spPr>
          <a:xfrm>
            <a:off x="2500298" y="3929066"/>
            <a:ext cx="4143404" cy="2928934"/>
          </a:xfrm>
          <a:prstGeom prst="rect">
            <a:avLst/>
          </a:prstGeom>
        </p:spPr>
      </p:pic>
      <p:sp>
        <p:nvSpPr>
          <p:cNvPr id="12" name="TextBox 11"/>
          <p:cNvSpPr txBox="1"/>
          <p:nvPr/>
        </p:nvSpPr>
        <p:spPr>
          <a:xfrm>
            <a:off x="928662" y="5357826"/>
            <a:ext cx="1500198" cy="369332"/>
          </a:xfrm>
          <a:prstGeom prst="rect">
            <a:avLst/>
          </a:prstGeom>
          <a:noFill/>
        </p:spPr>
        <p:txBody>
          <a:bodyPr wrap="square" rtlCol="0">
            <a:spAutoFit/>
          </a:bodyPr>
          <a:lstStyle/>
          <a:p>
            <a:r>
              <a:rPr lang="en-IN" dirty="0"/>
              <a:t>Residual Plot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5-02-05 114417.png"/>
          <p:cNvPicPr>
            <a:picLocks noGrp="1" noChangeAspect="1"/>
          </p:cNvPicPr>
          <p:nvPr>
            <p:ph idx="1"/>
          </p:nvPr>
        </p:nvPicPr>
        <p:blipFill>
          <a:blip r:embed="rId2"/>
          <a:stretch>
            <a:fillRect/>
          </a:stretch>
        </p:blipFill>
        <p:spPr>
          <a:xfrm>
            <a:off x="428596" y="428604"/>
            <a:ext cx="4143405" cy="3357585"/>
          </a:xfrm>
        </p:spPr>
      </p:pic>
      <p:pic>
        <p:nvPicPr>
          <p:cNvPr id="5" name="Picture 4" descr="Screenshot 2025-02-05 114452.png"/>
          <p:cNvPicPr>
            <a:picLocks noChangeAspect="1"/>
          </p:cNvPicPr>
          <p:nvPr/>
        </p:nvPicPr>
        <p:blipFill>
          <a:blip r:embed="rId3"/>
          <a:stretch>
            <a:fillRect/>
          </a:stretch>
        </p:blipFill>
        <p:spPr>
          <a:xfrm>
            <a:off x="4643438" y="428604"/>
            <a:ext cx="4361143" cy="3357586"/>
          </a:xfrm>
          <a:prstGeom prst="rect">
            <a:avLst/>
          </a:prstGeom>
        </p:spPr>
      </p:pic>
      <p:pic>
        <p:nvPicPr>
          <p:cNvPr id="6" name="Picture 5" descr="Screenshot 2025-02-05 114529.png"/>
          <p:cNvPicPr>
            <a:picLocks noChangeAspect="1"/>
          </p:cNvPicPr>
          <p:nvPr/>
        </p:nvPicPr>
        <p:blipFill>
          <a:blip r:embed="rId4"/>
          <a:stretch>
            <a:fillRect/>
          </a:stretch>
        </p:blipFill>
        <p:spPr>
          <a:xfrm>
            <a:off x="428596" y="3857628"/>
            <a:ext cx="4143404" cy="3000372"/>
          </a:xfrm>
          <a:prstGeom prst="rect">
            <a:avLst/>
          </a:prstGeom>
        </p:spPr>
      </p:pic>
      <p:sp>
        <p:nvSpPr>
          <p:cNvPr id="8" name="TextBox 7"/>
          <p:cNvSpPr txBox="1"/>
          <p:nvPr/>
        </p:nvSpPr>
        <p:spPr>
          <a:xfrm>
            <a:off x="1071538" y="0"/>
            <a:ext cx="1237839" cy="369332"/>
          </a:xfrm>
          <a:prstGeom prst="rect">
            <a:avLst/>
          </a:prstGeom>
          <a:noFill/>
        </p:spPr>
        <p:txBody>
          <a:bodyPr wrap="square" rtlCol="0">
            <a:spAutoFit/>
          </a:bodyPr>
          <a:lstStyle/>
          <a:p>
            <a:r>
              <a:rPr lang="en-IN" u="sng" dirty="0">
                <a:effectLst>
                  <a:outerShdw blurRad="38100" dist="38100" dir="2700000" algn="tl">
                    <a:srgbClr val="000000">
                      <a:alpha val="43137"/>
                    </a:srgbClr>
                  </a:outerShdw>
                </a:effectLst>
              </a:rPr>
              <a:t>Histogram</a:t>
            </a:r>
            <a:r>
              <a:rPr lang="en-IN" dirty="0"/>
              <a:t> </a:t>
            </a:r>
            <a:endParaRPr lang="en-US" dirty="0"/>
          </a:p>
        </p:txBody>
      </p:sp>
      <p:pic>
        <p:nvPicPr>
          <p:cNvPr id="9" name="Picture 8" descr="Screenshot 2025-02-05 114549.png"/>
          <p:cNvPicPr>
            <a:picLocks noChangeAspect="1"/>
          </p:cNvPicPr>
          <p:nvPr/>
        </p:nvPicPr>
        <p:blipFill>
          <a:blip r:embed="rId5"/>
          <a:stretch>
            <a:fillRect/>
          </a:stretch>
        </p:blipFill>
        <p:spPr>
          <a:xfrm>
            <a:off x="4643439" y="3857628"/>
            <a:ext cx="4357718" cy="30003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5-02-05 114627.png"/>
          <p:cNvPicPr>
            <a:picLocks noChangeAspect="1"/>
          </p:cNvPicPr>
          <p:nvPr/>
        </p:nvPicPr>
        <p:blipFill>
          <a:blip r:embed="rId2"/>
          <a:stretch>
            <a:fillRect/>
          </a:stretch>
        </p:blipFill>
        <p:spPr>
          <a:xfrm>
            <a:off x="4429124" y="1571611"/>
            <a:ext cx="4714876" cy="4453313"/>
          </a:xfrm>
          <a:prstGeom prst="rect">
            <a:avLst/>
          </a:prstGeom>
        </p:spPr>
      </p:pic>
      <p:pic>
        <p:nvPicPr>
          <p:cNvPr id="4" name="Picture 3" descr="Screenshot 2025-02-05 114606.png"/>
          <p:cNvPicPr>
            <a:picLocks noChangeAspect="1"/>
          </p:cNvPicPr>
          <p:nvPr/>
        </p:nvPicPr>
        <p:blipFill>
          <a:blip r:embed="rId3"/>
          <a:stretch>
            <a:fillRect/>
          </a:stretch>
        </p:blipFill>
        <p:spPr>
          <a:xfrm>
            <a:off x="0" y="1571612"/>
            <a:ext cx="4500562" cy="44291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0542.png"/>
          <p:cNvPicPr>
            <a:picLocks noChangeAspect="1"/>
          </p:cNvPicPr>
          <p:nvPr/>
        </p:nvPicPr>
        <p:blipFill>
          <a:blip r:embed="rId2"/>
          <a:stretch>
            <a:fillRect/>
          </a:stretch>
        </p:blipFill>
        <p:spPr>
          <a:xfrm>
            <a:off x="142844" y="1000108"/>
            <a:ext cx="4405255" cy="3714776"/>
          </a:xfrm>
          <a:prstGeom prst="rect">
            <a:avLst/>
          </a:prstGeom>
        </p:spPr>
      </p:pic>
      <p:pic>
        <p:nvPicPr>
          <p:cNvPr id="3" name="Picture 2" descr="Screenshot 2025-02-05 120730.png"/>
          <p:cNvPicPr>
            <a:picLocks noChangeAspect="1"/>
          </p:cNvPicPr>
          <p:nvPr/>
        </p:nvPicPr>
        <p:blipFill>
          <a:blip r:embed="rId3"/>
          <a:stretch>
            <a:fillRect/>
          </a:stretch>
        </p:blipFill>
        <p:spPr>
          <a:xfrm>
            <a:off x="4643438" y="2571744"/>
            <a:ext cx="4401136" cy="4143404"/>
          </a:xfrm>
          <a:prstGeom prst="rect">
            <a:avLst/>
          </a:prstGeom>
        </p:spPr>
      </p:pic>
      <p:sp>
        <p:nvSpPr>
          <p:cNvPr id="5" name="Rectangle 4"/>
          <p:cNvSpPr/>
          <p:nvPr/>
        </p:nvSpPr>
        <p:spPr>
          <a:xfrm>
            <a:off x="3134624" y="50285"/>
            <a:ext cx="1258678" cy="369332"/>
          </a:xfrm>
          <a:prstGeom prst="rect">
            <a:avLst/>
          </a:prstGeom>
        </p:spPr>
        <p:txBody>
          <a:bodyPr wrap="none">
            <a:spAutoFit/>
          </a:bodyPr>
          <a:lstStyle/>
          <a:p>
            <a:r>
              <a:rPr lang="en-IN" dirty="0">
                <a:solidFill>
                  <a:prstClr val="white"/>
                </a:solidFill>
              </a:rPr>
              <a:t>Correlation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1119.png"/>
          <p:cNvPicPr>
            <a:picLocks noChangeAspect="1"/>
          </p:cNvPicPr>
          <p:nvPr/>
        </p:nvPicPr>
        <p:blipFill>
          <a:blip r:embed="rId2"/>
          <a:stretch>
            <a:fillRect/>
          </a:stretch>
        </p:blipFill>
        <p:spPr>
          <a:xfrm>
            <a:off x="928662" y="357167"/>
            <a:ext cx="7215206" cy="4000528"/>
          </a:xfrm>
          <a:prstGeom prst="rect">
            <a:avLst/>
          </a:prstGeom>
        </p:spPr>
      </p:pic>
      <p:pic>
        <p:nvPicPr>
          <p:cNvPr id="3" name="Picture 2" descr="Screenshot 2025-02-05 121143.png"/>
          <p:cNvPicPr>
            <a:picLocks noChangeAspect="1"/>
          </p:cNvPicPr>
          <p:nvPr/>
        </p:nvPicPr>
        <p:blipFill>
          <a:blip r:embed="rId3"/>
          <a:stretch>
            <a:fillRect/>
          </a:stretch>
        </p:blipFill>
        <p:spPr>
          <a:xfrm>
            <a:off x="928662" y="4286232"/>
            <a:ext cx="7215238" cy="2571768"/>
          </a:xfrm>
          <a:prstGeom prst="rect">
            <a:avLst/>
          </a:prstGeom>
        </p:spPr>
      </p:pic>
      <p:sp>
        <p:nvSpPr>
          <p:cNvPr id="4" name="TextBox 3"/>
          <p:cNvSpPr txBox="1"/>
          <p:nvPr/>
        </p:nvSpPr>
        <p:spPr>
          <a:xfrm>
            <a:off x="1357290" y="0"/>
            <a:ext cx="994183" cy="369332"/>
          </a:xfrm>
          <a:prstGeom prst="rect">
            <a:avLst/>
          </a:prstGeom>
          <a:noFill/>
        </p:spPr>
        <p:txBody>
          <a:bodyPr wrap="none" rtlCol="0">
            <a:spAutoFit/>
          </a:bodyPr>
          <a:lstStyle/>
          <a:p>
            <a:r>
              <a:rPr lang="en-IN" dirty="0"/>
              <a:t>Pair Plot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5-02-05 121551.png"/>
          <p:cNvPicPr>
            <a:picLocks noChangeAspect="1"/>
          </p:cNvPicPr>
          <p:nvPr/>
        </p:nvPicPr>
        <p:blipFill>
          <a:blip r:embed="rId2"/>
          <a:stretch>
            <a:fillRect/>
          </a:stretch>
        </p:blipFill>
        <p:spPr>
          <a:xfrm>
            <a:off x="571472" y="1214422"/>
            <a:ext cx="7715304" cy="4843277"/>
          </a:xfrm>
          <a:prstGeom prst="rect">
            <a:avLst/>
          </a:prstGeom>
        </p:spPr>
      </p:pic>
      <p:sp>
        <p:nvSpPr>
          <p:cNvPr id="4" name="TextBox 3"/>
          <p:cNvSpPr txBox="1"/>
          <p:nvPr/>
        </p:nvSpPr>
        <p:spPr>
          <a:xfrm>
            <a:off x="1142976" y="642918"/>
            <a:ext cx="2624436" cy="369332"/>
          </a:xfrm>
          <a:prstGeom prst="rect">
            <a:avLst/>
          </a:prstGeom>
          <a:noFill/>
        </p:spPr>
        <p:txBody>
          <a:bodyPr wrap="none" rtlCol="0">
            <a:spAutoFit/>
          </a:bodyPr>
          <a:lstStyle/>
          <a:p>
            <a:r>
              <a:rPr lang="en-IN" dirty="0"/>
              <a:t>Bar chart of monthly data</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2710.png"/>
          <p:cNvPicPr>
            <a:picLocks noChangeAspect="1"/>
          </p:cNvPicPr>
          <p:nvPr/>
        </p:nvPicPr>
        <p:blipFill>
          <a:blip r:embed="rId2"/>
          <a:stretch>
            <a:fillRect/>
          </a:stretch>
        </p:blipFill>
        <p:spPr>
          <a:xfrm>
            <a:off x="785786" y="785794"/>
            <a:ext cx="7643866" cy="48977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512763"/>
            <a:ext cx="7772400" cy="914400"/>
          </a:xfrm>
        </p:spPr>
        <p:txBody>
          <a:bodyPr/>
          <a:lstStyle/>
          <a:p>
            <a:r>
              <a:rPr lang="en-IN" dirty="0"/>
              <a:t>Contents</a:t>
            </a:r>
            <a:endParaRPr lang="en-US" dirty="0"/>
          </a:p>
        </p:txBody>
      </p:sp>
      <p:sp>
        <p:nvSpPr>
          <p:cNvPr id="3" name="Content Placeholder 2"/>
          <p:cNvSpPr>
            <a:spLocks noGrp="1"/>
          </p:cNvSpPr>
          <p:nvPr>
            <p:ph idx="4294967295"/>
          </p:nvPr>
        </p:nvSpPr>
        <p:spPr>
          <a:xfrm>
            <a:off x="1371600" y="1784350"/>
            <a:ext cx="7772400" cy="4572000"/>
          </a:xfrm>
        </p:spPr>
        <p:txBody>
          <a:bodyPr>
            <a:normAutofit fontScale="92500" lnSpcReduction="20000"/>
          </a:bodyPr>
          <a:lstStyle/>
          <a:p>
            <a:r>
              <a:rPr lang="en-IN" dirty="0"/>
              <a:t>Introduction</a:t>
            </a:r>
          </a:p>
          <a:p>
            <a:r>
              <a:rPr lang="en-IN" dirty="0"/>
              <a:t>About the Data</a:t>
            </a:r>
          </a:p>
          <a:p>
            <a:r>
              <a:rPr lang="en-IN" dirty="0"/>
              <a:t>Objective of the Study</a:t>
            </a:r>
          </a:p>
          <a:p>
            <a:r>
              <a:rPr lang="en-IN" dirty="0"/>
              <a:t>EDA</a:t>
            </a:r>
          </a:p>
          <a:p>
            <a:r>
              <a:rPr lang="en-IN" dirty="0"/>
              <a:t>Model Building &amp; Evaluation</a:t>
            </a:r>
          </a:p>
          <a:p>
            <a:r>
              <a:rPr lang="en-IN" dirty="0"/>
              <a:t>Model Deployment</a:t>
            </a:r>
          </a:p>
          <a:p>
            <a:r>
              <a:rPr lang="en-US" dirty="0"/>
              <a:t>Challenges Faced During the Project</a:t>
            </a:r>
          </a:p>
          <a:p>
            <a:r>
              <a:rPr lang="en-US" dirty="0"/>
              <a:t>Overcame the Challenges</a:t>
            </a:r>
            <a:endParaRPr lang="en-IN" dirty="0"/>
          </a:p>
          <a:p>
            <a:r>
              <a:rPr lang="en-IN" dirty="0"/>
              <a:t>Conclusion</a:t>
            </a:r>
            <a:br>
              <a:rPr lang="en-IN" dirty="0"/>
            </a:b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2725.png"/>
          <p:cNvPicPr>
            <a:picLocks noChangeAspect="1"/>
          </p:cNvPicPr>
          <p:nvPr/>
        </p:nvPicPr>
        <p:blipFill>
          <a:blip r:embed="rId2"/>
          <a:stretch>
            <a:fillRect/>
          </a:stretch>
        </p:blipFill>
        <p:spPr>
          <a:xfrm>
            <a:off x="142844" y="1037876"/>
            <a:ext cx="8715436" cy="47822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2739.png"/>
          <p:cNvPicPr>
            <a:picLocks noChangeAspect="1"/>
          </p:cNvPicPr>
          <p:nvPr/>
        </p:nvPicPr>
        <p:blipFill>
          <a:blip r:embed="rId2"/>
          <a:stretch>
            <a:fillRect/>
          </a:stretch>
        </p:blipFill>
        <p:spPr>
          <a:xfrm>
            <a:off x="357158" y="565994"/>
            <a:ext cx="8429684" cy="57260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929066"/>
            <a:ext cx="8001056" cy="2585323"/>
          </a:xfrm>
          <a:prstGeom prst="rect">
            <a:avLst/>
          </a:prstGeom>
          <a:noFill/>
        </p:spPr>
        <p:txBody>
          <a:bodyPr wrap="square" rtlCol="0">
            <a:spAutoFit/>
          </a:bodyPr>
          <a:lstStyle/>
          <a:p>
            <a:r>
              <a:rPr lang="en-US" dirty="0"/>
              <a:t>ADF Statistic: -13.85274604705397 </a:t>
            </a:r>
          </a:p>
          <a:p>
            <a:r>
              <a:rPr lang="en-US" dirty="0"/>
              <a:t>p-value: 6.956458839371473e-26 </a:t>
            </a:r>
          </a:p>
          <a:p>
            <a:r>
              <a:rPr lang="en-US" dirty="0"/>
              <a:t>Critical Values: {'1%': -3.4340986745839315, '5%': -2.8631958309688113, '10%': -2.567651515683604} </a:t>
            </a:r>
          </a:p>
          <a:p>
            <a:r>
              <a:rPr lang="en-US" dirty="0"/>
              <a:t>The data is stationary (reject the null hypothesis).</a:t>
            </a:r>
          </a:p>
          <a:p>
            <a:endParaRPr lang="en-IN" dirty="0"/>
          </a:p>
          <a:p>
            <a:r>
              <a:rPr lang="en-US" dirty="0" err="1"/>
              <a:t>Stationarity</a:t>
            </a:r>
            <a:r>
              <a:rPr lang="en-US" dirty="0"/>
              <a:t> condition satisfied.</a:t>
            </a:r>
          </a:p>
          <a:p>
            <a:br>
              <a:rPr lang="en-US" dirty="0"/>
            </a:br>
            <a:endParaRPr lang="en-US" dirty="0"/>
          </a:p>
        </p:txBody>
      </p:sp>
      <p:sp>
        <p:nvSpPr>
          <p:cNvPr id="4" name="TextBox 3"/>
          <p:cNvSpPr txBox="1"/>
          <p:nvPr/>
        </p:nvSpPr>
        <p:spPr>
          <a:xfrm>
            <a:off x="285720" y="3144662"/>
            <a:ext cx="5929354" cy="369332"/>
          </a:xfrm>
          <a:prstGeom prst="rect">
            <a:avLst/>
          </a:prstGeom>
          <a:noFill/>
        </p:spPr>
        <p:txBody>
          <a:bodyPr wrap="square" rtlCol="0">
            <a:spAutoFit/>
          </a:bodyPr>
          <a:lstStyle/>
          <a:p>
            <a:r>
              <a:rPr lang="en-IN" dirty="0" err="1">
                <a:solidFill>
                  <a:schemeClr val="accent2">
                    <a:lumMod val="60000"/>
                    <a:lumOff val="40000"/>
                  </a:schemeClr>
                </a:solidFill>
              </a:rPr>
              <a:t>Stationarity</a:t>
            </a:r>
            <a:r>
              <a:rPr lang="en-IN" dirty="0">
                <a:solidFill>
                  <a:schemeClr val="accent2">
                    <a:lumMod val="60000"/>
                    <a:lumOff val="40000"/>
                  </a:schemeClr>
                </a:solidFill>
              </a:rPr>
              <a:t> Confirmation after differencing</a:t>
            </a:r>
            <a:endParaRPr lang="en-US" dirty="0">
              <a:solidFill>
                <a:schemeClr val="accent2">
                  <a:lumMod val="60000"/>
                  <a:lumOff val="40000"/>
                </a:schemeClr>
              </a:solidFill>
            </a:endParaRPr>
          </a:p>
        </p:txBody>
      </p:sp>
      <p:sp>
        <p:nvSpPr>
          <p:cNvPr id="5" name="TextBox 4"/>
          <p:cNvSpPr txBox="1"/>
          <p:nvPr/>
        </p:nvSpPr>
        <p:spPr>
          <a:xfrm>
            <a:off x="1" y="1214422"/>
            <a:ext cx="9144000" cy="923330"/>
          </a:xfrm>
          <a:prstGeom prst="rect">
            <a:avLst/>
          </a:prstGeom>
          <a:noFill/>
        </p:spPr>
        <p:txBody>
          <a:bodyPr wrap="square" rtlCol="0">
            <a:spAutoFit/>
          </a:bodyPr>
          <a:lstStyle/>
          <a:p>
            <a:r>
              <a:rPr lang="en-US" dirty="0"/>
              <a:t> Differencing</a:t>
            </a:r>
          </a:p>
          <a:p>
            <a:r>
              <a:rPr lang="en-US" dirty="0"/>
              <a:t> A Technique used in time series analysis to transform a non-stationary time series into a stationary one.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3922.png"/>
          <p:cNvPicPr>
            <a:picLocks noChangeAspect="1"/>
          </p:cNvPicPr>
          <p:nvPr/>
        </p:nvPicPr>
        <p:blipFill>
          <a:blip r:embed="rId2"/>
          <a:stretch>
            <a:fillRect/>
          </a:stretch>
        </p:blipFill>
        <p:spPr>
          <a:xfrm>
            <a:off x="214282" y="500042"/>
            <a:ext cx="4714907" cy="3714776"/>
          </a:xfrm>
          <a:prstGeom prst="rect">
            <a:avLst/>
          </a:prstGeom>
        </p:spPr>
      </p:pic>
      <p:pic>
        <p:nvPicPr>
          <p:cNvPr id="3" name="Picture 2" descr="Screenshot 2025-02-05 123933.png"/>
          <p:cNvPicPr>
            <a:picLocks noChangeAspect="1"/>
          </p:cNvPicPr>
          <p:nvPr/>
        </p:nvPicPr>
        <p:blipFill>
          <a:blip r:embed="rId3"/>
          <a:stretch>
            <a:fillRect/>
          </a:stretch>
        </p:blipFill>
        <p:spPr>
          <a:xfrm>
            <a:off x="5143504" y="3071810"/>
            <a:ext cx="3834272" cy="3020055"/>
          </a:xfrm>
          <a:prstGeom prst="rect">
            <a:avLst/>
          </a:prstGeom>
        </p:spPr>
      </p:pic>
      <p:sp>
        <p:nvSpPr>
          <p:cNvPr id="4" name="TextBox 3"/>
          <p:cNvSpPr txBox="1"/>
          <p:nvPr/>
        </p:nvSpPr>
        <p:spPr>
          <a:xfrm>
            <a:off x="5072066" y="785794"/>
            <a:ext cx="3929090" cy="646331"/>
          </a:xfrm>
          <a:prstGeom prst="rect">
            <a:avLst/>
          </a:prstGeom>
          <a:noFill/>
        </p:spPr>
        <p:txBody>
          <a:bodyPr wrap="square" rtlCol="0">
            <a:spAutoFit/>
          </a:bodyPr>
          <a:lstStyle/>
          <a:p>
            <a:r>
              <a:rPr lang="en-IN" dirty="0"/>
              <a:t>Histogram showing that data points are normally distributed.</a:t>
            </a:r>
            <a:endParaRPr lang="en-US" dirty="0"/>
          </a:p>
        </p:txBody>
      </p:sp>
      <p:sp>
        <p:nvSpPr>
          <p:cNvPr id="5" name="TextBox 4"/>
          <p:cNvSpPr txBox="1"/>
          <p:nvPr/>
        </p:nvSpPr>
        <p:spPr>
          <a:xfrm>
            <a:off x="500034" y="4572008"/>
            <a:ext cx="4500594" cy="923330"/>
          </a:xfrm>
          <a:prstGeom prst="rect">
            <a:avLst/>
          </a:prstGeom>
          <a:noFill/>
        </p:spPr>
        <p:txBody>
          <a:bodyPr wrap="square" rtlCol="0">
            <a:spAutoFit/>
          </a:bodyPr>
          <a:lstStyle/>
          <a:p>
            <a:r>
              <a:rPr lang="en-IN" dirty="0"/>
              <a:t>From Q-Q plot, most of the data points are close  to the straight line which indicates the normality.</a:t>
            </a:r>
            <a:endParaRPr lang="en-US" dirty="0"/>
          </a:p>
        </p:txBody>
      </p:sp>
      <p:sp>
        <p:nvSpPr>
          <p:cNvPr id="6" name="TextBox 5"/>
          <p:cNvSpPr txBox="1"/>
          <p:nvPr/>
        </p:nvSpPr>
        <p:spPr>
          <a:xfrm>
            <a:off x="1285852" y="6286520"/>
            <a:ext cx="4870244" cy="369332"/>
          </a:xfrm>
          <a:prstGeom prst="rect">
            <a:avLst/>
          </a:prstGeom>
          <a:noFill/>
        </p:spPr>
        <p:txBody>
          <a:bodyPr wrap="none" rtlCol="0">
            <a:spAutoFit/>
          </a:bodyPr>
          <a:lstStyle/>
          <a:p>
            <a:r>
              <a:rPr lang="en-IN" dirty="0"/>
              <a:t>So, </a:t>
            </a:r>
            <a:r>
              <a:rPr lang="en-IN" dirty="0" err="1"/>
              <a:t>stationarity</a:t>
            </a:r>
            <a:r>
              <a:rPr lang="en-IN" dirty="0"/>
              <a:t> and normality condition satisfied.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500174"/>
            <a:ext cx="9317820" cy="646331"/>
          </a:xfrm>
          <a:prstGeom prst="rect">
            <a:avLst/>
          </a:prstGeom>
          <a:noFill/>
        </p:spPr>
        <p:txBody>
          <a:bodyPr wrap="square" rtlCol="0">
            <a:spAutoFit/>
          </a:bodyPr>
          <a:lstStyle/>
          <a:p>
            <a:r>
              <a:rPr lang="en-IN" sz="3600" dirty="0">
                <a:latin typeface="Arial Rounded MT Bold" pitchFamily="34" charset="0"/>
              </a:rPr>
              <a:t>MODEL BUILDING AND EVALUATION</a:t>
            </a:r>
            <a:endParaRPr lang="en-US" sz="3600" dirty="0">
              <a:latin typeface="Arial Rounded MT Bold" pitchFamily="34" charset="0"/>
            </a:endParaRPr>
          </a:p>
        </p:txBody>
      </p:sp>
      <p:sp>
        <p:nvSpPr>
          <p:cNvPr id="3" name="TextBox 2"/>
          <p:cNvSpPr txBox="1"/>
          <p:nvPr/>
        </p:nvSpPr>
        <p:spPr>
          <a:xfrm>
            <a:off x="428596" y="2285992"/>
            <a:ext cx="6513322" cy="646331"/>
          </a:xfrm>
          <a:prstGeom prst="rect">
            <a:avLst/>
          </a:prstGeom>
          <a:noFill/>
        </p:spPr>
        <p:txBody>
          <a:bodyPr wrap="square" rtlCol="0">
            <a:spAutoFit/>
          </a:bodyPr>
          <a:lstStyle/>
          <a:p>
            <a:r>
              <a:rPr lang="en-IN" dirty="0"/>
              <a:t>Model building involves transforming data into actionable insights.</a:t>
            </a:r>
            <a:endParaRPr lang="en-US" dirty="0"/>
          </a:p>
          <a:p>
            <a:endParaRPr lang="en-US" dirty="0"/>
          </a:p>
        </p:txBody>
      </p:sp>
      <p:pic>
        <p:nvPicPr>
          <p:cNvPr id="4" name="Picture 3" descr="Screenshot 2025-02-05 125100.png"/>
          <p:cNvPicPr>
            <a:picLocks noChangeAspect="1"/>
          </p:cNvPicPr>
          <p:nvPr/>
        </p:nvPicPr>
        <p:blipFill>
          <a:blip r:embed="rId2"/>
          <a:stretch>
            <a:fillRect/>
          </a:stretch>
        </p:blipFill>
        <p:spPr>
          <a:xfrm>
            <a:off x="2357422" y="3285626"/>
            <a:ext cx="4382112" cy="35723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4531.png"/>
          <p:cNvPicPr>
            <a:picLocks noChangeAspect="1"/>
          </p:cNvPicPr>
          <p:nvPr/>
        </p:nvPicPr>
        <p:blipFill>
          <a:blip r:embed="rId2"/>
          <a:stretch>
            <a:fillRect/>
          </a:stretch>
        </p:blipFill>
        <p:spPr>
          <a:xfrm>
            <a:off x="785786" y="1214422"/>
            <a:ext cx="7429552" cy="5358437"/>
          </a:xfrm>
          <a:prstGeom prst="rect">
            <a:avLst/>
          </a:prstGeom>
        </p:spPr>
      </p:pic>
      <p:sp>
        <p:nvSpPr>
          <p:cNvPr id="3" name="TextBox 2"/>
          <p:cNvSpPr txBox="1"/>
          <p:nvPr/>
        </p:nvSpPr>
        <p:spPr>
          <a:xfrm>
            <a:off x="1285852" y="642918"/>
            <a:ext cx="4004366" cy="369332"/>
          </a:xfrm>
          <a:prstGeom prst="rect">
            <a:avLst/>
          </a:prstGeom>
          <a:noFill/>
        </p:spPr>
        <p:txBody>
          <a:bodyPr wrap="none" rtlCol="0">
            <a:spAutoFit/>
          </a:bodyPr>
          <a:lstStyle/>
          <a:p>
            <a:r>
              <a:rPr lang="en-IN" b="1" u="sng" dirty="0"/>
              <a:t>Training  </a:t>
            </a:r>
            <a:r>
              <a:rPr lang="en-IN" b="1" u="sng" dirty="0" err="1"/>
              <a:t>vs</a:t>
            </a:r>
            <a:r>
              <a:rPr lang="en-IN" b="1" u="sng" dirty="0"/>
              <a:t> Testing of differenced data</a:t>
            </a:r>
            <a:endParaRPr lang="en-US" b="1" u="sn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25254.png"/>
          <p:cNvPicPr>
            <a:picLocks noChangeAspect="1"/>
          </p:cNvPicPr>
          <p:nvPr/>
        </p:nvPicPr>
        <p:blipFill>
          <a:blip r:embed="rId2"/>
          <a:stretch>
            <a:fillRect/>
          </a:stretch>
        </p:blipFill>
        <p:spPr>
          <a:xfrm>
            <a:off x="0" y="142852"/>
            <a:ext cx="4872642" cy="3000396"/>
          </a:xfrm>
          <a:prstGeom prst="rect">
            <a:avLst/>
          </a:prstGeom>
        </p:spPr>
      </p:pic>
      <p:pic>
        <p:nvPicPr>
          <p:cNvPr id="3" name="Picture 2" descr="Screenshot 2025-02-05 125306.png"/>
          <p:cNvPicPr>
            <a:picLocks noChangeAspect="1"/>
          </p:cNvPicPr>
          <p:nvPr/>
        </p:nvPicPr>
        <p:blipFill>
          <a:blip r:embed="rId3"/>
          <a:stretch>
            <a:fillRect/>
          </a:stretch>
        </p:blipFill>
        <p:spPr>
          <a:xfrm>
            <a:off x="3929058" y="3357562"/>
            <a:ext cx="5000628" cy="3000396"/>
          </a:xfrm>
          <a:prstGeom prst="rect">
            <a:avLst/>
          </a:prstGeom>
        </p:spPr>
      </p:pic>
      <p:sp>
        <p:nvSpPr>
          <p:cNvPr id="4" name="TextBox 3"/>
          <p:cNvSpPr txBox="1"/>
          <p:nvPr/>
        </p:nvSpPr>
        <p:spPr>
          <a:xfrm>
            <a:off x="285720" y="4143380"/>
            <a:ext cx="3500462" cy="646331"/>
          </a:xfrm>
          <a:prstGeom prst="rect">
            <a:avLst/>
          </a:prstGeom>
          <a:noFill/>
        </p:spPr>
        <p:txBody>
          <a:bodyPr wrap="square" rtlCol="0">
            <a:spAutoFit/>
          </a:bodyPr>
          <a:lstStyle/>
          <a:p>
            <a:r>
              <a:rPr lang="en-IN" dirty="0"/>
              <a:t>There is no such high autocorrelation present here.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5720" y="571480"/>
          <a:ext cx="8715441" cy="5286411"/>
        </p:xfrm>
        <a:graphic>
          <a:graphicData uri="http://schemas.openxmlformats.org/drawingml/2006/table">
            <a:tbl>
              <a:tblPr firstRow="1" bandRow="1">
                <a:tableStyleId>{5C22544A-7EE6-4342-B048-85BDC9FD1C3A}</a:tableStyleId>
              </a:tblPr>
              <a:tblGrid>
                <a:gridCol w="3000399">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gridCol w="857256">
                  <a:extLst>
                    <a:ext uri="{9D8B030D-6E8A-4147-A177-3AD203B41FA5}">
                      <a16:colId xmlns:a16="http://schemas.microsoft.com/office/drawing/2014/main" val="20002"/>
                    </a:ext>
                  </a:extLst>
                </a:gridCol>
                <a:gridCol w="1000132">
                  <a:extLst>
                    <a:ext uri="{9D8B030D-6E8A-4147-A177-3AD203B41FA5}">
                      <a16:colId xmlns:a16="http://schemas.microsoft.com/office/drawing/2014/main" val="20003"/>
                    </a:ext>
                  </a:extLst>
                </a:gridCol>
                <a:gridCol w="857256">
                  <a:extLst>
                    <a:ext uri="{9D8B030D-6E8A-4147-A177-3AD203B41FA5}">
                      <a16:colId xmlns:a16="http://schemas.microsoft.com/office/drawing/2014/main" val="20004"/>
                    </a:ext>
                  </a:extLst>
                </a:gridCol>
                <a:gridCol w="1143008">
                  <a:extLst>
                    <a:ext uri="{9D8B030D-6E8A-4147-A177-3AD203B41FA5}">
                      <a16:colId xmlns:a16="http://schemas.microsoft.com/office/drawing/2014/main" val="20005"/>
                    </a:ext>
                  </a:extLst>
                </a:gridCol>
                <a:gridCol w="1000134">
                  <a:extLst>
                    <a:ext uri="{9D8B030D-6E8A-4147-A177-3AD203B41FA5}">
                      <a16:colId xmlns:a16="http://schemas.microsoft.com/office/drawing/2014/main" val="20006"/>
                    </a:ext>
                  </a:extLst>
                </a:gridCol>
              </a:tblGrid>
              <a:tr h="1000131">
                <a:tc>
                  <a:txBody>
                    <a:bodyPr/>
                    <a:lstStyle/>
                    <a:p>
                      <a:r>
                        <a:rPr lang="en-US" dirty="0"/>
                        <a:t>Model </a:t>
                      </a:r>
                    </a:p>
                  </a:txBody>
                  <a:tcPr/>
                </a:tc>
                <a:tc>
                  <a:txBody>
                    <a:bodyPr/>
                    <a:lstStyle/>
                    <a:p>
                      <a:r>
                        <a:rPr lang="en-US" dirty="0"/>
                        <a:t>MAE </a:t>
                      </a:r>
                    </a:p>
                  </a:txBody>
                  <a:tcPr/>
                </a:tc>
                <a:tc>
                  <a:txBody>
                    <a:bodyPr/>
                    <a:lstStyle/>
                    <a:p>
                      <a:r>
                        <a:rPr lang="en-US" dirty="0"/>
                        <a:t>MSE</a:t>
                      </a:r>
                    </a:p>
                  </a:txBody>
                  <a:tcPr/>
                </a:tc>
                <a:tc>
                  <a:txBody>
                    <a:bodyPr/>
                    <a:lstStyle/>
                    <a:p>
                      <a:r>
                        <a:rPr lang="en-IN" dirty="0"/>
                        <a:t>RMSE</a:t>
                      </a:r>
                      <a:endParaRPr lang="en-US" dirty="0"/>
                    </a:p>
                  </a:txBody>
                  <a:tcPr/>
                </a:tc>
                <a:tc>
                  <a:txBody>
                    <a:bodyPr/>
                    <a:lstStyle/>
                    <a:p>
                      <a:r>
                        <a:rPr lang="en-US" dirty="0"/>
                        <a:t>R²</a:t>
                      </a:r>
                    </a:p>
                  </a:txBody>
                  <a:tcPr/>
                </a:tc>
                <a:tc>
                  <a:txBody>
                    <a:bodyPr/>
                    <a:lstStyle/>
                    <a:p>
                      <a:r>
                        <a:rPr lang="en-IN" dirty="0"/>
                        <a:t>AIC</a:t>
                      </a:r>
                      <a:endParaRPr lang="en-US" dirty="0"/>
                    </a:p>
                  </a:txBody>
                  <a:tcPr/>
                </a:tc>
                <a:tc>
                  <a:txBody>
                    <a:bodyPr/>
                    <a:lstStyle/>
                    <a:p>
                      <a:r>
                        <a:rPr lang="en-IN" dirty="0"/>
                        <a:t>BIC</a:t>
                      </a:r>
                      <a:endParaRPr lang="en-US" dirty="0"/>
                    </a:p>
                  </a:txBody>
                  <a:tcPr/>
                </a:tc>
                <a:extLst>
                  <a:ext uri="{0D108BD9-81ED-4DB2-BD59-A6C34878D82A}">
                    <a16:rowId xmlns:a16="http://schemas.microsoft.com/office/drawing/2014/main" val="10000"/>
                  </a:ext>
                </a:extLst>
              </a:tr>
              <a:tr h="857256">
                <a:tc>
                  <a:txBody>
                    <a:bodyPr/>
                    <a:lstStyle/>
                    <a:p>
                      <a:r>
                        <a:rPr lang="en-US" dirty="0"/>
                        <a:t>ARIMA(2,0,2) </a:t>
                      </a:r>
                    </a:p>
                  </a:txBody>
                  <a:tcPr/>
                </a:tc>
                <a:tc>
                  <a:txBody>
                    <a:bodyPr/>
                    <a:lstStyle/>
                    <a:p>
                      <a:r>
                        <a:rPr lang="en-IN" dirty="0"/>
                        <a:t>2.43</a:t>
                      </a:r>
                      <a:endParaRPr lang="en-US" dirty="0"/>
                    </a:p>
                  </a:txBody>
                  <a:tcPr/>
                </a:tc>
                <a:tc>
                  <a:txBody>
                    <a:bodyPr/>
                    <a:lstStyle/>
                    <a:p>
                      <a:r>
                        <a:rPr lang="en-IN" dirty="0"/>
                        <a:t>11.09</a:t>
                      </a:r>
                      <a:endParaRPr lang="en-US" dirty="0"/>
                    </a:p>
                  </a:txBody>
                  <a:tcPr/>
                </a:tc>
                <a:tc>
                  <a:txBody>
                    <a:bodyPr/>
                    <a:lstStyle/>
                    <a:p>
                      <a:r>
                        <a:rPr lang="en-IN" dirty="0"/>
                        <a:t>3.33</a:t>
                      </a:r>
                      <a:endParaRPr lang="en-US" dirty="0"/>
                    </a:p>
                  </a:txBody>
                  <a:tcPr/>
                </a:tc>
                <a:tc>
                  <a:txBody>
                    <a:bodyPr/>
                    <a:lstStyle/>
                    <a:p>
                      <a:r>
                        <a:rPr lang="en-IN" dirty="0"/>
                        <a:t>1.00</a:t>
                      </a:r>
                      <a:endParaRPr lang="en-US" dirty="0"/>
                    </a:p>
                  </a:txBody>
                  <a:tcPr/>
                </a:tc>
                <a:tc>
                  <a:txBody>
                    <a:bodyPr/>
                    <a:lstStyle/>
                    <a:p>
                      <a:r>
                        <a:rPr lang="en-IN" dirty="0"/>
                        <a:t>6213.93</a:t>
                      </a:r>
                      <a:endParaRPr lang="en-US" dirty="0"/>
                    </a:p>
                  </a:txBody>
                  <a:tcPr/>
                </a:tc>
                <a:tc>
                  <a:txBody>
                    <a:bodyPr/>
                    <a:lstStyle/>
                    <a:p>
                      <a:r>
                        <a:rPr lang="en-IN" dirty="0"/>
                        <a:t>6245.88</a:t>
                      </a:r>
                      <a:endParaRPr lang="en-US" dirty="0"/>
                    </a:p>
                  </a:txBody>
                  <a:tcPr/>
                </a:tc>
                <a:extLst>
                  <a:ext uri="{0D108BD9-81ED-4DB2-BD59-A6C34878D82A}">
                    <a16:rowId xmlns:a16="http://schemas.microsoft.com/office/drawing/2014/main" val="10001"/>
                  </a:ext>
                </a:extLst>
              </a:tr>
              <a:tr h="857256">
                <a:tc>
                  <a:txBody>
                    <a:bodyPr/>
                    <a:lstStyle/>
                    <a:p>
                      <a:r>
                        <a:rPr lang="en-US" dirty="0"/>
                        <a:t>SARIMA(2,0,2)(2,0,4)[12]</a:t>
                      </a:r>
                    </a:p>
                  </a:txBody>
                  <a:tcPr/>
                </a:tc>
                <a:tc>
                  <a:txBody>
                    <a:bodyPr/>
                    <a:lstStyle/>
                    <a:p>
                      <a:r>
                        <a:rPr lang="en-IN" dirty="0"/>
                        <a:t>2.42</a:t>
                      </a:r>
                      <a:endParaRPr lang="en-US" dirty="0"/>
                    </a:p>
                  </a:txBody>
                  <a:tcPr/>
                </a:tc>
                <a:tc>
                  <a:txBody>
                    <a:bodyPr/>
                    <a:lstStyle/>
                    <a:p>
                      <a:r>
                        <a:rPr lang="en-IN" dirty="0"/>
                        <a:t>11.16</a:t>
                      </a:r>
                      <a:endParaRPr lang="en-US" dirty="0"/>
                    </a:p>
                  </a:txBody>
                  <a:tcPr/>
                </a:tc>
                <a:tc>
                  <a:txBody>
                    <a:bodyPr/>
                    <a:lstStyle/>
                    <a:p>
                      <a:r>
                        <a:rPr lang="en-IN" dirty="0"/>
                        <a:t>3.34</a:t>
                      </a:r>
                      <a:endParaRPr lang="en-US" dirty="0"/>
                    </a:p>
                  </a:txBody>
                  <a:tcPr/>
                </a:tc>
                <a:tc>
                  <a:txBody>
                    <a:bodyPr/>
                    <a:lstStyle/>
                    <a:p>
                      <a:r>
                        <a:rPr lang="en-IN" dirty="0"/>
                        <a:t>1.00</a:t>
                      </a:r>
                      <a:endParaRPr lang="en-US" dirty="0"/>
                    </a:p>
                  </a:txBody>
                  <a:tcPr/>
                </a:tc>
                <a:tc>
                  <a:txBody>
                    <a:bodyPr/>
                    <a:lstStyle/>
                    <a:p>
                      <a:r>
                        <a:rPr lang="en-IN" dirty="0"/>
                        <a:t>6046.13</a:t>
                      </a:r>
                      <a:endParaRPr lang="en-US" dirty="0"/>
                    </a:p>
                  </a:txBody>
                  <a:tcPr/>
                </a:tc>
                <a:tc>
                  <a:txBody>
                    <a:bodyPr/>
                    <a:lstStyle/>
                    <a:p>
                      <a:r>
                        <a:rPr lang="en-IN" dirty="0"/>
                        <a:t>6104.32</a:t>
                      </a:r>
                      <a:endParaRPr lang="en-US" dirty="0"/>
                    </a:p>
                  </a:txBody>
                  <a:tcPr/>
                </a:tc>
                <a:extLst>
                  <a:ext uri="{0D108BD9-81ED-4DB2-BD59-A6C34878D82A}">
                    <a16:rowId xmlns:a16="http://schemas.microsoft.com/office/drawing/2014/main" val="10002"/>
                  </a:ext>
                </a:extLst>
              </a:tr>
              <a:tr h="857256">
                <a:tc>
                  <a:txBody>
                    <a:bodyPr/>
                    <a:lstStyle/>
                    <a:p>
                      <a:r>
                        <a:rPr lang="en-IN" dirty="0"/>
                        <a:t>SES</a:t>
                      </a:r>
                      <a:endParaRPr lang="en-US" dirty="0"/>
                    </a:p>
                  </a:txBody>
                  <a:tcPr/>
                </a:tc>
                <a:tc>
                  <a:txBody>
                    <a:bodyPr/>
                    <a:lstStyle/>
                    <a:p>
                      <a:r>
                        <a:rPr lang="en-IN" dirty="0"/>
                        <a:t>2.39</a:t>
                      </a:r>
                      <a:endParaRPr lang="en-US" dirty="0"/>
                    </a:p>
                  </a:txBody>
                  <a:tcPr/>
                </a:tc>
                <a:tc>
                  <a:txBody>
                    <a:bodyPr/>
                    <a:lstStyle/>
                    <a:p>
                      <a:r>
                        <a:rPr lang="en-IN" dirty="0"/>
                        <a:t>10.75</a:t>
                      </a:r>
                      <a:endParaRPr lang="en-US" dirty="0"/>
                    </a:p>
                  </a:txBody>
                  <a:tcPr/>
                </a:tc>
                <a:tc>
                  <a:txBody>
                    <a:bodyPr/>
                    <a:lstStyle/>
                    <a:p>
                      <a:r>
                        <a:rPr lang="en-IN" dirty="0"/>
                        <a:t>3.28</a:t>
                      </a:r>
                      <a:endParaRPr lang="en-US" dirty="0"/>
                    </a:p>
                  </a:txBody>
                  <a:tcPr/>
                </a:tc>
                <a:tc>
                  <a:txBody>
                    <a:bodyPr/>
                    <a:lstStyle/>
                    <a:p>
                      <a:r>
                        <a:rPr lang="en-IN" dirty="0"/>
                        <a:t>1.00</a:t>
                      </a:r>
                      <a:endParaRPr lang="en-US" dirty="0"/>
                    </a:p>
                  </a:txBody>
                  <a:tcPr/>
                </a:tc>
                <a:tc>
                  <a:txBody>
                    <a:bodyPr/>
                    <a:lstStyle/>
                    <a:p>
                      <a:r>
                        <a:rPr lang="en-IN" dirty="0"/>
                        <a:t>1928.69</a:t>
                      </a:r>
                      <a:endParaRPr lang="en-US" dirty="0"/>
                    </a:p>
                  </a:txBody>
                  <a:tcPr/>
                </a:tc>
                <a:tc>
                  <a:txBody>
                    <a:bodyPr/>
                    <a:lstStyle/>
                    <a:p>
                      <a:r>
                        <a:rPr lang="en-IN" dirty="0"/>
                        <a:t>1939.34</a:t>
                      </a:r>
                      <a:endParaRPr lang="en-US" dirty="0"/>
                    </a:p>
                  </a:txBody>
                  <a:tcPr/>
                </a:tc>
                <a:extLst>
                  <a:ext uri="{0D108BD9-81ED-4DB2-BD59-A6C34878D82A}">
                    <a16:rowId xmlns:a16="http://schemas.microsoft.com/office/drawing/2014/main" val="10003"/>
                  </a:ext>
                </a:extLst>
              </a:tr>
              <a:tr h="857256">
                <a:tc>
                  <a:txBody>
                    <a:bodyPr/>
                    <a:lstStyle/>
                    <a:p>
                      <a:r>
                        <a:rPr lang="en-IN" dirty="0"/>
                        <a:t>DES</a:t>
                      </a:r>
                      <a:endParaRPr lang="en-US" dirty="0"/>
                    </a:p>
                  </a:txBody>
                  <a:tcPr/>
                </a:tc>
                <a:tc>
                  <a:txBody>
                    <a:bodyPr/>
                    <a:lstStyle/>
                    <a:p>
                      <a:r>
                        <a:rPr lang="en-IN" dirty="0"/>
                        <a:t>2.39</a:t>
                      </a:r>
                      <a:endParaRPr lang="en-US" dirty="0"/>
                    </a:p>
                  </a:txBody>
                  <a:tcPr/>
                </a:tc>
                <a:tc>
                  <a:txBody>
                    <a:bodyPr/>
                    <a:lstStyle/>
                    <a:p>
                      <a:r>
                        <a:rPr lang="en-IN" dirty="0"/>
                        <a:t>10.77</a:t>
                      </a:r>
                      <a:endParaRPr lang="en-US" dirty="0"/>
                    </a:p>
                  </a:txBody>
                  <a:tcPr/>
                </a:tc>
                <a:tc>
                  <a:txBody>
                    <a:bodyPr/>
                    <a:lstStyle/>
                    <a:p>
                      <a:r>
                        <a:rPr lang="en-IN" dirty="0"/>
                        <a:t>3.28</a:t>
                      </a:r>
                      <a:endParaRPr lang="en-US" dirty="0"/>
                    </a:p>
                  </a:txBody>
                  <a:tcPr/>
                </a:tc>
                <a:tc>
                  <a:txBody>
                    <a:bodyPr/>
                    <a:lstStyle/>
                    <a:p>
                      <a:r>
                        <a:rPr lang="en-IN" dirty="0"/>
                        <a:t>1.00</a:t>
                      </a:r>
                      <a:endParaRPr lang="en-US" dirty="0"/>
                    </a:p>
                  </a:txBody>
                  <a:tcPr/>
                </a:tc>
                <a:tc>
                  <a:txBody>
                    <a:bodyPr/>
                    <a:lstStyle/>
                    <a:p>
                      <a:r>
                        <a:rPr lang="en-IN" dirty="0"/>
                        <a:t>1932.67</a:t>
                      </a:r>
                      <a:endParaRPr lang="en-US" dirty="0"/>
                    </a:p>
                  </a:txBody>
                  <a:tcPr/>
                </a:tc>
                <a:tc>
                  <a:txBody>
                    <a:bodyPr/>
                    <a:lstStyle/>
                    <a:p>
                      <a:r>
                        <a:rPr lang="en-IN" dirty="0"/>
                        <a:t>1953.97</a:t>
                      </a:r>
                      <a:endParaRPr lang="en-US" dirty="0"/>
                    </a:p>
                  </a:txBody>
                  <a:tcPr/>
                </a:tc>
                <a:extLst>
                  <a:ext uri="{0D108BD9-81ED-4DB2-BD59-A6C34878D82A}">
                    <a16:rowId xmlns:a16="http://schemas.microsoft.com/office/drawing/2014/main" val="10004"/>
                  </a:ext>
                </a:extLst>
              </a:tr>
              <a:tr h="857256">
                <a:tc>
                  <a:txBody>
                    <a:bodyPr/>
                    <a:lstStyle/>
                    <a:p>
                      <a:r>
                        <a:rPr lang="en-IN" dirty="0">
                          <a:solidFill>
                            <a:srgbClr val="FF0000"/>
                          </a:solidFill>
                        </a:rPr>
                        <a:t>TES</a:t>
                      </a:r>
                      <a:endParaRPr lang="en-US" dirty="0">
                        <a:solidFill>
                          <a:srgbClr val="FF0000"/>
                        </a:solidFill>
                      </a:endParaRPr>
                    </a:p>
                  </a:txBody>
                  <a:tcPr/>
                </a:tc>
                <a:tc>
                  <a:txBody>
                    <a:bodyPr/>
                    <a:lstStyle/>
                    <a:p>
                      <a:r>
                        <a:rPr lang="en-IN" dirty="0">
                          <a:solidFill>
                            <a:srgbClr val="FF0000"/>
                          </a:solidFill>
                        </a:rPr>
                        <a:t>2.39</a:t>
                      </a:r>
                      <a:endParaRPr lang="en-US" dirty="0">
                        <a:solidFill>
                          <a:srgbClr val="FF0000"/>
                        </a:solidFill>
                      </a:endParaRPr>
                    </a:p>
                  </a:txBody>
                  <a:tcPr/>
                </a:tc>
                <a:tc>
                  <a:txBody>
                    <a:bodyPr/>
                    <a:lstStyle/>
                    <a:p>
                      <a:r>
                        <a:rPr lang="en-IN" dirty="0">
                          <a:solidFill>
                            <a:srgbClr val="FF0000"/>
                          </a:solidFill>
                        </a:rPr>
                        <a:t>10.72</a:t>
                      </a:r>
                      <a:endParaRPr lang="en-US" dirty="0">
                        <a:solidFill>
                          <a:srgbClr val="FF0000"/>
                        </a:solidFill>
                      </a:endParaRPr>
                    </a:p>
                  </a:txBody>
                  <a:tcPr/>
                </a:tc>
                <a:tc>
                  <a:txBody>
                    <a:bodyPr/>
                    <a:lstStyle/>
                    <a:p>
                      <a:r>
                        <a:rPr lang="en-IN" dirty="0">
                          <a:solidFill>
                            <a:srgbClr val="FF0000"/>
                          </a:solidFill>
                        </a:rPr>
                        <a:t>3.27</a:t>
                      </a:r>
                      <a:endParaRPr lang="en-US" dirty="0">
                        <a:solidFill>
                          <a:srgbClr val="FF0000"/>
                        </a:solidFill>
                      </a:endParaRPr>
                    </a:p>
                  </a:txBody>
                  <a:tcPr/>
                </a:tc>
                <a:tc>
                  <a:txBody>
                    <a:bodyPr/>
                    <a:lstStyle/>
                    <a:p>
                      <a:r>
                        <a:rPr lang="en-IN" dirty="0">
                          <a:solidFill>
                            <a:srgbClr val="FF0000"/>
                          </a:solidFill>
                        </a:rPr>
                        <a:t>1.00</a:t>
                      </a:r>
                      <a:endParaRPr lang="en-US" dirty="0">
                        <a:solidFill>
                          <a:srgbClr val="FF0000"/>
                        </a:solidFill>
                      </a:endParaRPr>
                    </a:p>
                  </a:txBody>
                  <a:tcPr/>
                </a:tc>
                <a:tc>
                  <a:txBody>
                    <a:bodyPr/>
                    <a:lstStyle/>
                    <a:p>
                      <a:r>
                        <a:rPr lang="en-IN" dirty="0">
                          <a:solidFill>
                            <a:srgbClr val="FF0000"/>
                          </a:solidFill>
                        </a:rPr>
                        <a:t>1948.08</a:t>
                      </a:r>
                      <a:endParaRPr lang="en-US" dirty="0">
                        <a:solidFill>
                          <a:srgbClr val="FF0000"/>
                        </a:solidFill>
                      </a:endParaRPr>
                    </a:p>
                  </a:txBody>
                  <a:tcPr/>
                </a:tc>
                <a:tc>
                  <a:txBody>
                    <a:bodyPr/>
                    <a:lstStyle/>
                    <a:p>
                      <a:r>
                        <a:rPr lang="en-IN" dirty="0">
                          <a:solidFill>
                            <a:srgbClr val="FF0000"/>
                          </a:solidFill>
                        </a:rPr>
                        <a:t>2033.27</a:t>
                      </a:r>
                      <a:endParaRPr lang="en-US" dirty="0">
                        <a:solidFill>
                          <a:srgbClr val="FF0000"/>
                        </a:solidFill>
                      </a:endParaRPr>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214282" y="6072206"/>
            <a:ext cx="8572561" cy="646331"/>
          </a:xfrm>
          <a:prstGeom prst="rect">
            <a:avLst/>
          </a:prstGeom>
          <a:noFill/>
        </p:spPr>
        <p:txBody>
          <a:bodyPr wrap="square" rtlCol="0">
            <a:spAutoFit/>
          </a:bodyPr>
          <a:lstStyle/>
          <a:p>
            <a:r>
              <a:rPr lang="en-US" dirty="0"/>
              <a:t>By comparing the models</a:t>
            </a:r>
            <a:r>
              <a:rPr lang="en-US" dirty="0">
                <a:solidFill>
                  <a:srgbClr val="FFC000"/>
                </a:solidFill>
              </a:rPr>
              <a:t>, Holt-Winter's Exponential smoothing (Triple ES)</a:t>
            </a:r>
            <a:r>
              <a:rPr lang="en-US" dirty="0">
                <a:solidFill>
                  <a:srgbClr val="FF0000"/>
                </a:solidFill>
              </a:rPr>
              <a:t> </a:t>
            </a:r>
            <a:r>
              <a:rPr lang="en-US" dirty="0"/>
              <a:t>having Minimum errors. So, Holt Winter's model likely To perform better than the other models.</a:t>
            </a:r>
          </a:p>
        </p:txBody>
      </p:sp>
      <p:sp>
        <p:nvSpPr>
          <p:cNvPr id="4" name="TextBox 3"/>
          <p:cNvSpPr txBox="1"/>
          <p:nvPr/>
        </p:nvSpPr>
        <p:spPr>
          <a:xfrm>
            <a:off x="214282" y="0"/>
            <a:ext cx="3241443" cy="369332"/>
          </a:xfrm>
          <a:prstGeom prst="rect">
            <a:avLst/>
          </a:prstGeom>
          <a:noFill/>
        </p:spPr>
        <p:txBody>
          <a:bodyPr wrap="square" rtlCol="0">
            <a:spAutoFit/>
          </a:bodyPr>
          <a:lstStyle/>
          <a:p>
            <a:r>
              <a:rPr lang="en-IN" b="1" dirty="0">
                <a:effectLst>
                  <a:outerShdw blurRad="38100" dist="38100" dir="2700000" algn="tl">
                    <a:srgbClr val="000000">
                      <a:alpha val="43137"/>
                    </a:srgbClr>
                  </a:outerShdw>
                </a:effectLst>
                <a:latin typeface="Arial Rounded MT Bold" pitchFamily="34" charset="0"/>
              </a:rPr>
              <a:t>MODEL EVALUATION</a:t>
            </a:r>
            <a:endParaRPr lang="en-US" b="1" dirty="0">
              <a:effectLst>
                <a:outerShdw blurRad="38100" dist="38100" dir="2700000" algn="tl">
                  <a:srgbClr val="000000">
                    <a:alpha val="43137"/>
                  </a:srgbClr>
                </a:outerShdw>
              </a:effectLst>
              <a:latin typeface="Arial Rounded MT Bold"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42852"/>
            <a:ext cx="6786730" cy="1107996"/>
          </a:xfrm>
          <a:prstGeom prst="rect">
            <a:avLst/>
          </a:prstGeom>
          <a:noFill/>
        </p:spPr>
        <p:txBody>
          <a:bodyPr wrap="square" rtlCol="0">
            <a:spAutoFit/>
          </a:bodyPr>
          <a:lstStyle/>
          <a:p>
            <a:r>
              <a:rPr lang="en-US" sz="2400" b="1" i="1" u="sng" dirty="0">
                <a:effectLst>
                  <a:outerShdw blurRad="38100" dist="38100" dir="2700000" algn="tl">
                    <a:srgbClr val="000000">
                      <a:alpha val="43137"/>
                    </a:srgbClr>
                  </a:outerShdw>
                </a:effectLst>
              </a:rPr>
              <a:t>Model Building Using Triple Exponential Smoothing (Holt Winter's)</a:t>
            </a:r>
          </a:p>
          <a:p>
            <a:endParaRPr lang="en-US" dirty="0"/>
          </a:p>
        </p:txBody>
      </p:sp>
      <p:pic>
        <p:nvPicPr>
          <p:cNvPr id="3" name="Picture 2" descr="Screenshot 2025-02-05 132230.png"/>
          <p:cNvPicPr>
            <a:picLocks noChangeAspect="1"/>
          </p:cNvPicPr>
          <p:nvPr/>
        </p:nvPicPr>
        <p:blipFill>
          <a:blip r:embed="rId2"/>
          <a:stretch>
            <a:fillRect/>
          </a:stretch>
        </p:blipFill>
        <p:spPr>
          <a:xfrm>
            <a:off x="642910" y="1571612"/>
            <a:ext cx="8001056" cy="5072098"/>
          </a:xfrm>
          <a:prstGeom prst="rect">
            <a:avLst/>
          </a:prstGeom>
        </p:spPr>
      </p:pic>
      <p:sp>
        <p:nvSpPr>
          <p:cNvPr id="4" name="TextBox 3"/>
          <p:cNvSpPr txBox="1"/>
          <p:nvPr/>
        </p:nvSpPr>
        <p:spPr>
          <a:xfrm>
            <a:off x="857224" y="1142984"/>
            <a:ext cx="3126946" cy="369332"/>
          </a:xfrm>
          <a:prstGeom prst="rect">
            <a:avLst/>
          </a:prstGeom>
          <a:noFill/>
        </p:spPr>
        <p:txBody>
          <a:bodyPr wrap="square" rtlCol="0">
            <a:spAutoFit/>
          </a:bodyPr>
          <a:lstStyle/>
          <a:p>
            <a:r>
              <a:rPr lang="en-IN" dirty="0"/>
              <a:t>Line chart  in Differenced Scale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53845.png"/>
          <p:cNvPicPr>
            <a:picLocks noChangeAspect="1"/>
          </p:cNvPicPr>
          <p:nvPr/>
        </p:nvPicPr>
        <p:blipFill>
          <a:blip r:embed="rId2"/>
          <a:stretch>
            <a:fillRect/>
          </a:stretch>
        </p:blipFill>
        <p:spPr>
          <a:xfrm>
            <a:off x="142844" y="1142984"/>
            <a:ext cx="6643734" cy="4844405"/>
          </a:xfrm>
          <a:prstGeom prst="rect">
            <a:avLst/>
          </a:prstGeom>
        </p:spPr>
      </p:pic>
      <p:sp>
        <p:nvSpPr>
          <p:cNvPr id="3" name="TextBox 2"/>
          <p:cNvSpPr txBox="1"/>
          <p:nvPr/>
        </p:nvSpPr>
        <p:spPr>
          <a:xfrm>
            <a:off x="785786" y="357166"/>
            <a:ext cx="5008785" cy="646331"/>
          </a:xfrm>
          <a:prstGeom prst="rect">
            <a:avLst/>
          </a:prstGeom>
          <a:noFill/>
        </p:spPr>
        <p:txBody>
          <a:bodyPr wrap="square" rtlCol="0">
            <a:spAutoFit/>
          </a:bodyPr>
          <a:lstStyle/>
          <a:p>
            <a:r>
              <a:rPr lang="en-IN" dirty="0"/>
              <a:t>Line  plot of Apple Stock Price Forecast (next 30 days)  in differenced scale with Historical data</a:t>
            </a:r>
            <a:endParaRPr lang="en-US" dirty="0"/>
          </a:p>
        </p:txBody>
      </p:sp>
      <p:pic>
        <p:nvPicPr>
          <p:cNvPr id="4" name="Picture 3" descr="Screenshot 2025-02-05 154936.png"/>
          <p:cNvPicPr>
            <a:picLocks noChangeAspect="1"/>
          </p:cNvPicPr>
          <p:nvPr/>
        </p:nvPicPr>
        <p:blipFill>
          <a:blip r:embed="rId3"/>
          <a:stretch>
            <a:fillRect/>
          </a:stretch>
        </p:blipFill>
        <p:spPr>
          <a:xfrm>
            <a:off x="6810106" y="1142984"/>
            <a:ext cx="2333894" cy="4857784"/>
          </a:xfrm>
          <a:prstGeom prst="rect">
            <a:avLst/>
          </a:prstGeom>
        </p:spPr>
      </p:pic>
      <p:sp>
        <p:nvSpPr>
          <p:cNvPr id="5" name="Rectangle 4"/>
          <p:cNvSpPr/>
          <p:nvPr/>
        </p:nvSpPr>
        <p:spPr>
          <a:xfrm>
            <a:off x="6857984" y="214290"/>
            <a:ext cx="2286016" cy="923330"/>
          </a:xfrm>
          <a:prstGeom prst="rect">
            <a:avLst/>
          </a:prstGeom>
        </p:spPr>
        <p:txBody>
          <a:bodyPr wrap="square">
            <a:spAutoFit/>
          </a:bodyPr>
          <a:lstStyle/>
          <a:p>
            <a:r>
              <a:rPr lang="en-IN" dirty="0"/>
              <a:t>Apple Stock Price Forecast  in differenced scale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285750"/>
            <a:ext cx="7772400" cy="1141413"/>
          </a:xfrm>
        </p:spPr>
        <p:txBody>
          <a:bodyPr>
            <a:normAutofit fontScale="90000"/>
          </a:bodyPr>
          <a:lstStyle/>
          <a:p>
            <a:r>
              <a:rPr lang="en-IN" dirty="0"/>
              <a:t>Introduction</a:t>
            </a:r>
            <a:br>
              <a:rPr lang="en-IN" dirty="0"/>
            </a:br>
            <a:endParaRPr lang="en-US" dirty="0"/>
          </a:p>
        </p:txBody>
      </p:sp>
      <p:sp>
        <p:nvSpPr>
          <p:cNvPr id="3" name="Content Placeholder 2"/>
          <p:cNvSpPr>
            <a:spLocks noGrp="1"/>
          </p:cNvSpPr>
          <p:nvPr>
            <p:ph idx="4294967295"/>
          </p:nvPr>
        </p:nvSpPr>
        <p:spPr>
          <a:xfrm>
            <a:off x="1057275" y="1143000"/>
            <a:ext cx="8086725" cy="5429250"/>
          </a:xfrm>
        </p:spPr>
        <p:txBody>
          <a:bodyPr>
            <a:normAutofit/>
          </a:bodyPr>
          <a:lstStyle/>
          <a:p>
            <a:pPr>
              <a:buFont typeface="Arial" pitchFamily="34" charset="0"/>
              <a:buChar char="•"/>
            </a:pPr>
            <a:r>
              <a:rPr lang="en-US" sz="1800" b="1" dirty="0"/>
              <a:t>Stock market analysis</a:t>
            </a:r>
            <a:r>
              <a:rPr lang="en-US" sz="1800" dirty="0"/>
              <a:t> is the process of evaluating financial instruments, market trends, and economic factors to make informed investment decisions. It involves studying past and present market data, company performance, and economic indicators to predict future price movements of stocks and other securities.</a:t>
            </a:r>
          </a:p>
          <a:p>
            <a:pPr>
              <a:buFont typeface="Arial" pitchFamily="34" charset="0"/>
              <a:buChar char="•"/>
            </a:pPr>
            <a:r>
              <a:rPr lang="en-US" sz="1800" dirty="0"/>
              <a:t>   Stock market forecasting is a crucial task in financial analysis, enabling investors and analysts to make informed decisions. </a:t>
            </a:r>
          </a:p>
          <a:p>
            <a:pPr>
              <a:buFont typeface="Arial" pitchFamily="34" charset="0"/>
              <a:buChar char="•"/>
            </a:pPr>
            <a:r>
              <a:rPr lang="en-US" sz="1800" dirty="0"/>
              <a:t>Predicting stock prices accurately can help in risk management, portfolio optimization, and strategic investments. </a:t>
            </a:r>
          </a:p>
          <a:p>
            <a:pPr>
              <a:buNone/>
            </a:pPr>
            <a:endParaRPr lang="en-US" sz="1800" dirty="0"/>
          </a:p>
          <a:p>
            <a:pPr>
              <a:buFont typeface="Arial" pitchFamily="34" charset="0"/>
              <a:buChar char="•"/>
            </a:pPr>
            <a:endParaRPr lang="en-US" sz="1800" dirty="0"/>
          </a:p>
          <a:p>
            <a:pPr>
              <a:buNone/>
            </a:pPr>
            <a:endParaRPr lang="en-US" sz="1800" dirty="0"/>
          </a:p>
        </p:txBody>
      </p:sp>
      <p:pic>
        <p:nvPicPr>
          <p:cNvPr id="4" name="Picture 3" descr="Screenshot 2025-02-03 200640.png"/>
          <p:cNvPicPr>
            <a:picLocks noChangeAspect="1"/>
          </p:cNvPicPr>
          <p:nvPr/>
        </p:nvPicPr>
        <p:blipFill>
          <a:blip r:embed="rId2"/>
          <a:stretch>
            <a:fillRect/>
          </a:stretch>
        </p:blipFill>
        <p:spPr>
          <a:xfrm>
            <a:off x="5836796" y="4474056"/>
            <a:ext cx="3307204" cy="238394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54912.png"/>
          <p:cNvPicPr>
            <a:picLocks noChangeAspect="1"/>
          </p:cNvPicPr>
          <p:nvPr/>
        </p:nvPicPr>
        <p:blipFill>
          <a:blip r:embed="rId2"/>
          <a:stretch>
            <a:fillRect/>
          </a:stretch>
        </p:blipFill>
        <p:spPr>
          <a:xfrm>
            <a:off x="6715140" y="857232"/>
            <a:ext cx="2428860" cy="5857892"/>
          </a:xfrm>
          <a:prstGeom prst="rect">
            <a:avLst/>
          </a:prstGeom>
        </p:spPr>
      </p:pic>
      <p:sp>
        <p:nvSpPr>
          <p:cNvPr id="5" name="TextBox 4"/>
          <p:cNvSpPr txBox="1"/>
          <p:nvPr/>
        </p:nvSpPr>
        <p:spPr>
          <a:xfrm>
            <a:off x="6572232" y="142852"/>
            <a:ext cx="2571768" cy="923330"/>
          </a:xfrm>
          <a:prstGeom prst="rect">
            <a:avLst/>
          </a:prstGeom>
          <a:noFill/>
        </p:spPr>
        <p:txBody>
          <a:bodyPr wrap="square" rtlCol="0">
            <a:spAutoFit/>
          </a:bodyPr>
          <a:lstStyle/>
          <a:p>
            <a:r>
              <a:rPr lang="en-IN" dirty="0"/>
              <a:t>Apple Stock Price Forecast in  Original scale</a:t>
            </a:r>
            <a:endParaRPr lang="en-US" dirty="0"/>
          </a:p>
          <a:p>
            <a:endParaRPr lang="en-US" dirty="0"/>
          </a:p>
        </p:txBody>
      </p:sp>
      <p:pic>
        <p:nvPicPr>
          <p:cNvPr id="6" name="Picture 5" descr="Screenshot 2025-02-05 160013.png"/>
          <p:cNvPicPr>
            <a:picLocks noChangeAspect="1"/>
          </p:cNvPicPr>
          <p:nvPr/>
        </p:nvPicPr>
        <p:blipFill>
          <a:blip r:embed="rId3"/>
          <a:stretch>
            <a:fillRect/>
          </a:stretch>
        </p:blipFill>
        <p:spPr>
          <a:xfrm>
            <a:off x="0" y="857232"/>
            <a:ext cx="6643702" cy="5857916"/>
          </a:xfrm>
          <a:prstGeom prst="rect">
            <a:avLst/>
          </a:prstGeom>
        </p:spPr>
      </p:pic>
      <p:sp>
        <p:nvSpPr>
          <p:cNvPr id="7" name="TextBox 6"/>
          <p:cNvSpPr txBox="1"/>
          <p:nvPr/>
        </p:nvSpPr>
        <p:spPr>
          <a:xfrm>
            <a:off x="714349" y="142852"/>
            <a:ext cx="4929222" cy="923330"/>
          </a:xfrm>
          <a:prstGeom prst="rect">
            <a:avLst/>
          </a:prstGeom>
          <a:noFill/>
        </p:spPr>
        <p:txBody>
          <a:bodyPr wrap="square" rtlCol="0">
            <a:spAutoFit/>
          </a:bodyPr>
          <a:lstStyle/>
          <a:p>
            <a:r>
              <a:rPr lang="en-IN" dirty="0"/>
              <a:t>Line  plot of  Apple Stock Price Forecast  in Original  scale with Historical data</a:t>
            </a:r>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60401.png"/>
          <p:cNvPicPr>
            <a:picLocks noChangeAspect="1"/>
          </p:cNvPicPr>
          <p:nvPr/>
        </p:nvPicPr>
        <p:blipFill>
          <a:blip r:embed="rId2"/>
          <a:stretch>
            <a:fillRect/>
          </a:stretch>
        </p:blipFill>
        <p:spPr>
          <a:xfrm>
            <a:off x="214282" y="285728"/>
            <a:ext cx="4071967" cy="3786214"/>
          </a:xfrm>
          <a:prstGeom prst="rect">
            <a:avLst/>
          </a:prstGeom>
        </p:spPr>
      </p:pic>
      <p:pic>
        <p:nvPicPr>
          <p:cNvPr id="3" name="Picture 2" descr="Screenshot 2025-02-05 160414.png"/>
          <p:cNvPicPr>
            <a:picLocks noChangeAspect="1"/>
          </p:cNvPicPr>
          <p:nvPr/>
        </p:nvPicPr>
        <p:blipFill>
          <a:blip r:embed="rId3"/>
          <a:stretch>
            <a:fillRect/>
          </a:stretch>
        </p:blipFill>
        <p:spPr>
          <a:xfrm>
            <a:off x="4714876" y="285728"/>
            <a:ext cx="4286279" cy="3786214"/>
          </a:xfrm>
          <a:prstGeom prst="rect">
            <a:avLst/>
          </a:prstGeom>
        </p:spPr>
      </p:pic>
      <p:sp>
        <p:nvSpPr>
          <p:cNvPr id="4" name="TextBox 3"/>
          <p:cNvSpPr txBox="1"/>
          <p:nvPr/>
        </p:nvSpPr>
        <p:spPr>
          <a:xfrm>
            <a:off x="500033" y="4714884"/>
            <a:ext cx="8429685" cy="1754326"/>
          </a:xfrm>
          <a:prstGeom prst="rect">
            <a:avLst/>
          </a:prstGeom>
          <a:noFill/>
        </p:spPr>
        <p:txBody>
          <a:bodyPr wrap="square" rtlCol="0">
            <a:spAutoFit/>
          </a:bodyPr>
          <a:lstStyle/>
          <a:p>
            <a:r>
              <a:rPr lang="en-US" b="1" dirty="0"/>
              <a:t>ACF and PACF of Residuals</a:t>
            </a:r>
            <a:endParaRPr lang="en-US" dirty="0"/>
          </a:p>
          <a:p>
            <a:r>
              <a:rPr lang="en-US" dirty="0"/>
              <a:t>Both plots show that autocorrelations of residuals are mostly within the confidence bounds, suggesting that residuals are approximately white noise.</a:t>
            </a:r>
          </a:p>
          <a:p>
            <a:r>
              <a:rPr lang="en-US" dirty="0"/>
              <a:t>This means there is no significant autocorrelation left in the residuals, which indicates a good model fit.</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60436.png"/>
          <p:cNvPicPr>
            <a:picLocks noChangeAspect="1"/>
          </p:cNvPicPr>
          <p:nvPr/>
        </p:nvPicPr>
        <p:blipFill>
          <a:blip r:embed="rId2"/>
          <a:stretch>
            <a:fillRect/>
          </a:stretch>
        </p:blipFill>
        <p:spPr>
          <a:xfrm>
            <a:off x="428596" y="428604"/>
            <a:ext cx="8078328" cy="4448796"/>
          </a:xfrm>
          <a:prstGeom prst="rect">
            <a:avLst/>
          </a:prstGeom>
        </p:spPr>
      </p:pic>
      <p:sp>
        <p:nvSpPr>
          <p:cNvPr id="3" name="TextBox 2"/>
          <p:cNvSpPr txBox="1"/>
          <p:nvPr/>
        </p:nvSpPr>
        <p:spPr>
          <a:xfrm>
            <a:off x="357158" y="5500702"/>
            <a:ext cx="8786843" cy="1477328"/>
          </a:xfrm>
          <a:prstGeom prst="rect">
            <a:avLst/>
          </a:prstGeom>
          <a:noFill/>
        </p:spPr>
        <p:txBody>
          <a:bodyPr wrap="square" rtlCol="0">
            <a:spAutoFit/>
          </a:bodyPr>
          <a:lstStyle/>
          <a:p>
            <a:r>
              <a:rPr lang="en-US" b="1" dirty="0"/>
              <a:t>Histogram of Residuals </a:t>
            </a:r>
            <a:endParaRPr lang="en-US" dirty="0"/>
          </a:p>
          <a:p>
            <a:r>
              <a:rPr lang="en-US" dirty="0"/>
              <a:t>The histogram appears roughly normal, centered around zero.</a:t>
            </a:r>
          </a:p>
          <a:p>
            <a:r>
              <a:rPr lang="en-US" dirty="0"/>
              <a:t>This suggests that the residuals are normally distributed, which is a desirable property in forecasting models.</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7290" y="928670"/>
            <a:ext cx="5719643" cy="707886"/>
          </a:xfrm>
          <a:prstGeom prst="rect">
            <a:avLst/>
          </a:prstGeom>
          <a:noFill/>
        </p:spPr>
        <p:txBody>
          <a:bodyPr wrap="none" rtlCol="0">
            <a:spAutoFit/>
          </a:bodyPr>
          <a:lstStyle/>
          <a:p>
            <a:r>
              <a:rPr lang="en-IN" sz="4000" b="1" dirty="0">
                <a:effectLst>
                  <a:outerShdw blurRad="38100" dist="38100" dir="2700000" algn="tl">
                    <a:srgbClr val="000000">
                      <a:alpha val="43137"/>
                    </a:srgbClr>
                  </a:outerShdw>
                </a:effectLst>
                <a:latin typeface="Arial Rounded MT Bold" pitchFamily="34" charset="0"/>
              </a:rPr>
              <a:t>MODEL DEPLOYMENT</a:t>
            </a:r>
            <a:endParaRPr lang="en-US" sz="4000" b="1" dirty="0">
              <a:effectLst>
                <a:outerShdw blurRad="38100" dist="38100" dir="2700000" algn="tl">
                  <a:srgbClr val="000000">
                    <a:alpha val="43137"/>
                  </a:srgbClr>
                </a:outerShdw>
              </a:effectLst>
              <a:latin typeface="Arial Rounded MT Bold" pitchFamily="34" charset="0"/>
            </a:endParaRPr>
          </a:p>
        </p:txBody>
      </p:sp>
      <p:sp>
        <p:nvSpPr>
          <p:cNvPr id="3" name="TextBox 2"/>
          <p:cNvSpPr txBox="1"/>
          <p:nvPr/>
        </p:nvSpPr>
        <p:spPr>
          <a:xfrm>
            <a:off x="1000100" y="2643182"/>
            <a:ext cx="6929486" cy="2308324"/>
          </a:xfrm>
          <a:prstGeom prst="rect">
            <a:avLst/>
          </a:prstGeom>
          <a:noFill/>
        </p:spPr>
        <p:txBody>
          <a:bodyPr wrap="square" rtlCol="0">
            <a:spAutoFit/>
          </a:bodyPr>
          <a:lstStyle/>
          <a:p>
            <a:pPr>
              <a:buFont typeface="Wingdings" pitchFamily="2" charset="2"/>
              <a:buChar char="§"/>
            </a:pPr>
            <a:r>
              <a:rPr lang="en-US" dirty="0"/>
              <a:t> Model deployment is the process of integrating a machine learning model into a production environment.</a:t>
            </a:r>
          </a:p>
          <a:p>
            <a:endParaRPr lang="en-IN" dirty="0"/>
          </a:p>
          <a:p>
            <a:pPr>
              <a:buFont typeface="Wingdings" pitchFamily="2" charset="2"/>
              <a:buChar char="§"/>
            </a:pPr>
            <a:r>
              <a:rPr lang="en-US" dirty="0"/>
              <a:t> It allows users, developers, and systems to access the model's predictions.</a:t>
            </a:r>
          </a:p>
          <a:p>
            <a:endParaRPr lang="en-US" dirty="0"/>
          </a:p>
          <a:p>
            <a:pPr>
              <a:buFont typeface="Wingdings" pitchFamily="2" charset="2"/>
              <a:buChar char="§"/>
            </a:pPr>
            <a:r>
              <a:rPr lang="en-US" dirty="0"/>
              <a:t> It enables users to make business decisions based on data.</a:t>
            </a:r>
          </a:p>
          <a:p>
            <a:endParaRPr lang="en-US" dirty="0"/>
          </a:p>
        </p:txBody>
      </p:sp>
      <p:pic>
        <p:nvPicPr>
          <p:cNvPr id="4" name="Picture 3" descr="Screenshot 2025-02-05 161819.png"/>
          <p:cNvPicPr>
            <a:picLocks noChangeAspect="1"/>
          </p:cNvPicPr>
          <p:nvPr/>
        </p:nvPicPr>
        <p:blipFill>
          <a:blip r:embed="rId2"/>
          <a:stretch>
            <a:fillRect/>
          </a:stretch>
        </p:blipFill>
        <p:spPr>
          <a:xfrm>
            <a:off x="1071538" y="5071879"/>
            <a:ext cx="5500726" cy="178612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785794"/>
            <a:ext cx="7715305" cy="3077766"/>
          </a:xfrm>
          <a:prstGeom prst="rect">
            <a:avLst/>
          </a:prstGeom>
          <a:noFill/>
        </p:spPr>
        <p:txBody>
          <a:bodyPr wrap="square" rtlCol="0">
            <a:spAutoFit/>
          </a:bodyPr>
          <a:lstStyle/>
          <a:p>
            <a:r>
              <a:rPr lang="en-IN" dirty="0"/>
              <a:t>we used complete data as training set without splitting, then w e get the evaluation metrics as,</a:t>
            </a:r>
          </a:p>
          <a:p>
            <a:r>
              <a:rPr lang="en-US" dirty="0"/>
              <a:t>Mean Absolute Error (MAE): 1.657866660685833 </a:t>
            </a:r>
          </a:p>
          <a:p>
            <a:r>
              <a:rPr lang="en-US" dirty="0"/>
              <a:t>Mean Squared Error (MSE): 5.38367320318375 </a:t>
            </a:r>
          </a:p>
          <a:p>
            <a:r>
              <a:rPr lang="en-US" dirty="0"/>
              <a:t>Root Mean Squared Error (RMSE): 2.3202743810126747 </a:t>
            </a:r>
          </a:p>
          <a:p>
            <a:r>
              <a:rPr lang="en-US" dirty="0"/>
              <a:t>R-squared (R²): 1.0 </a:t>
            </a:r>
          </a:p>
          <a:p>
            <a:endParaRPr lang="en-IN" dirty="0"/>
          </a:p>
          <a:p>
            <a:r>
              <a:rPr lang="en-IN" sz="3200" dirty="0">
                <a:solidFill>
                  <a:schemeClr val="accent4">
                    <a:lumMod val="40000"/>
                    <a:lumOff val="60000"/>
                  </a:schemeClr>
                </a:solidFill>
              </a:rPr>
              <a:t>Deployment by using </a:t>
            </a:r>
            <a:r>
              <a:rPr lang="en-IN" sz="3200" dirty="0" err="1">
                <a:solidFill>
                  <a:schemeClr val="accent4">
                    <a:lumMod val="40000"/>
                    <a:lumOff val="60000"/>
                  </a:schemeClr>
                </a:solidFill>
              </a:rPr>
              <a:t>Streamlit</a:t>
            </a:r>
            <a:endParaRPr lang="en-US" sz="3200" dirty="0">
              <a:solidFill>
                <a:schemeClr val="accent4">
                  <a:lumMod val="40000"/>
                  <a:lumOff val="60000"/>
                </a:schemeClr>
              </a:solidFill>
            </a:endParaRPr>
          </a:p>
          <a:p>
            <a:br>
              <a:rPr lang="en-US" dirty="0"/>
            </a:br>
            <a:endParaRPr lang="en-US" dirty="0"/>
          </a:p>
        </p:txBody>
      </p:sp>
      <p:pic>
        <p:nvPicPr>
          <p:cNvPr id="3" name="Picture 2" descr="Screenshot 2025-02-05 162900.png"/>
          <p:cNvPicPr>
            <a:picLocks noChangeAspect="1"/>
          </p:cNvPicPr>
          <p:nvPr/>
        </p:nvPicPr>
        <p:blipFill>
          <a:blip r:embed="rId2"/>
          <a:stretch>
            <a:fillRect/>
          </a:stretch>
        </p:blipFill>
        <p:spPr>
          <a:xfrm>
            <a:off x="785786" y="3500438"/>
            <a:ext cx="7215238" cy="32146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2-05 163052.png"/>
          <p:cNvPicPr>
            <a:picLocks noChangeAspect="1"/>
          </p:cNvPicPr>
          <p:nvPr/>
        </p:nvPicPr>
        <p:blipFill>
          <a:blip r:embed="rId2"/>
          <a:stretch>
            <a:fillRect/>
          </a:stretch>
        </p:blipFill>
        <p:spPr>
          <a:xfrm>
            <a:off x="0" y="928670"/>
            <a:ext cx="9144000" cy="2930893"/>
          </a:xfrm>
          <a:prstGeom prst="rect">
            <a:avLst/>
          </a:prstGeom>
        </p:spPr>
      </p:pic>
      <p:pic>
        <p:nvPicPr>
          <p:cNvPr id="3" name="Picture 2" descr="Screenshot 2025-02-05 163120.png"/>
          <p:cNvPicPr>
            <a:picLocks noChangeAspect="1"/>
          </p:cNvPicPr>
          <p:nvPr/>
        </p:nvPicPr>
        <p:blipFill>
          <a:blip r:embed="rId3"/>
          <a:stretch>
            <a:fillRect/>
          </a:stretch>
        </p:blipFill>
        <p:spPr>
          <a:xfrm>
            <a:off x="0" y="3832341"/>
            <a:ext cx="9144000" cy="3025659"/>
          </a:xfrm>
          <a:prstGeom prst="rect">
            <a:avLst/>
          </a:prstGeom>
        </p:spPr>
      </p:pic>
      <p:sp>
        <p:nvSpPr>
          <p:cNvPr id="4" name="TextBox 3"/>
          <p:cNvSpPr txBox="1"/>
          <p:nvPr/>
        </p:nvSpPr>
        <p:spPr>
          <a:xfrm>
            <a:off x="357158" y="285728"/>
            <a:ext cx="8504117" cy="646331"/>
          </a:xfrm>
          <a:prstGeom prst="rect">
            <a:avLst/>
          </a:prstGeom>
          <a:noFill/>
        </p:spPr>
        <p:txBody>
          <a:bodyPr wrap="square" rtlCol="0">
            <a:spAutoFit/>
          </a:bodyPr>
          <a:lstStyle/>
          <a:p>
            <a:r>
              <a:rPr lang="en-IN" b="1" dirty="0">
                <a:solidFill>
                  <a:srgbClr val="FFFFFF"/>
                </a:solidFill>
                <a:latin typeface="Arial Rounded MT Bold" pitchFamily="34" charset="0"/>
              </a:rPr>
              <a:t>30  Days forecasted prices and  it’s  line plot with historical data from </a:t>
            </a:r>
            <a:r>
              <a:rPr lang="en-IN" b="1" dirty="0" err="1">
                <a:solidFill>
                  <a:srgbClr val="FFFFFF"/>
                </a:solidFill>
                <a:latin typeface="Arial Rounded MT Bold" pitchFamily="34" charset="0"/>
              </a:rPr>
              <a:t>Streamlit</a:t>
            </a:r>
            <a:r>
              <a:rPr lang="en-IN" b="1" dirty="0">
                <a:solidFill>
                  <a:srgbClr val="FFFFFF"/>
                </a:solidFill>
                <a:latin typeface="Arial Rounded MT Bold" pitchFamily="34" charset="0"/>
              </a:rPr>
              <a:t>  App</a:t>
            </a:r>
            <a:endParaRPr lang="en-US" b="1" dirty="0">
              <a:solidFill>
                <a:srgbClr val="FFFFFF"/>
              </a:solidFill>
              <a:latin typeface="Arial Rounded MT Bold"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571480"/>
            <a:ext cx="9798635" cy="923330"/>
          </a:xfrm>
          <a:prstGeom prst="rect">
            <a:avLst/>
          </a:prstGeom>
          <a:noFill/>
        </p:spPr>
        <p:txBody>
          <a:bodyPr wrap="square" rtlCol="0">
            <a:spAutoFit/>
          </a:bodyPr>
          <a:lstStyle/>
          <a:p>
            <a:r>
              <a:rPr lang="en-US" sz="3600" dirty="0">
                <a:solidFill>
                  <a:schemeClr val="tx2">
                    <a:lumMod val="90000"/>
                  </a:schemeClr>
                </a:solidFill>
              </a:rPr>
              <a:t>Challenges Faced During the Project</a:t>
            </a:r>
          </a:p>
          <a:p>
            <a:endParaRPr lang="en-US" dirty="0">
              <a:solidFill>
                <a:schemeClr val="tx2">
                  <a:lumMod val="90000"/>
                </a:schemeClr>
              </a:solidFill>
            </a:endParaRPr>
          </a:p>
        </p:txBody>
      </p:sp>
      <p:sp>
        <p:nvSpPr>
          <p:cNvPr id="3" name="TextBox 2"/>
          <p:cNvSpPr txBox="1"/>
          <p:nvPr/>
        </p:nvSpPr>
        <p:spPr>
          <a:xfrm>
            <a:off x="714348" y="1928802"/>
            <a:ext cx="7929618" cy="3970318"/>
          </a:xfrm>
          <a:prstGeom prst="rect">
            <a:avLst/>
          </a:prstGeom>
          <a:noFill/>
        </p:spPr>
        <p:txBody>
          <a:bodyPr wrap="square" rtlCol="0">
            <a:spAutoFit/>
          </a:bodyPr>
          <a:lstStyle/>
          <a:p>
            <a:r>
              <a:rPr lang="en-US" b="1" dirty="0"/>
              <a:t>Non-</a:t>
            </a:r>
            <a:r>
              <a:rPr lang="en-US" b="1" dirty="0" err="1"/>
              <a:t>Stationarity</a:t>
            </a:r>
            <a:r>
              <a:rPr lang="en-US" dirty="0"/>
              <a:t>: The stock price data exhibited trends and seasonality, necessitating differencing to achieve </a:t>
            </a:r>
            <a:r>
              <a:rPr lang="en-US" dirty="0" err="1"/>
              <a:t>stationarity</a:t>
            </a:r>
            <a:r>
              <a:rPr lang="en-US" dirty="0"/>
              <a:t>..</a:t>
            </a:r>
          </a:p>
          <a:p>
            <a:endParaRPr lang="en-US" dirty="0"/>
          </a:p>
          <a:p>
            <a:r>
              <a:rPr lang="en-IN" b="1" dirty="0"/>
              <a:t>Presence of  Outliers </a:t>
            </a:r>
            <a:r>
              <a:rPr lang="en-US" dirty="0"/>
              <a:t>which required careful preprocessing.</a:t>
            </a:r>
          </a:p>
          <a:p>
            <a:endParaRPr lang="en-IN" dirty="0"/>
          </a:p>
          <a:p>
            <a:r>
              <a:rPr lang="en-US" b="1" dirty="0"/>
              <a:t>Choosing the Right Model</a:t>
            </a:r>
            <a:r>
              <a:rPr lang="en-US" dirty="0"/>
              <a:t>: Evaluating multiple forecasting models  to find the best fit for the problem was challenging.</a:t>
            </a:r>
          </a:p>
          <a:p>
            <a:endParaRPr lang="en-IN" dirty="0"/>
          </a:p>
          <a:p>
            <a:r>
              <a:rPr lang="en-US" b="1" dirty="0"/>
              <a:t>Residual Analysis</a:t>
            </a:r>
            <a:r>
              <a:rPr lang="en-US" dirty="0"/>
              <a:t>: Ensuring that residuals were normally distributed and exhibited no autocorrelation required thorough statistical testing.</a:t>
            </a:r>
          </a:p>
          <a:p>
            <a:endParaRPr lang="en-US" dirty="0"/>
          </a:p>
          <a:p>
            <a:endParaRPr lang="en-US" dirty="0"/>
          </a:p>
          <a:p>
            <a:endParaRPr lang="en-US" b="1"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857232"/>
            <a:ext cx="5052602" cy="923330"/>
          </a:xfrm>
          <a:prstGeom prst="rect">
            <a:avLst/>
          </a:prstGeom>
          <a:noFill/>
        </p:spPr>
        <p:txBody>
          <a:bodyPr wrap="none" rtlCol="0">
            <a:spAutoFit/>
          </a:bodyPr>
          <a:lstStyle/>
          <a:p>
            <a:r>
              <a:rPr lang="en-US" sz="3600" dirty="0">
                <a:solidFill>
                  <a:schemeClr val="tx2">
                    <a:lumMod val="90000"/>
                  </a:schemeClr>
                </a:solidFill>
              </a:rPr>
              <a:t>Overcame the Challenges</a:t>
            </a:r>
            <a:endParaRPr lang="en-IN" sz="3600" dirty="0">
              <a:solidFill>
                <a:schemeClr val="tx2">
                  <a:lumMod val="90000"/>
                </a:schemeClr>
              </a:solidFill>
            </a:endParaRPr>
          </a:p>
          <a:p>
            <a:endParaRPr lang="en-US" dirty="0"/>
          </a:p>
        </p:txBody>
      </p:sp>
      <p:sp>
        <p:nvSpPr>
          <p:cNvPr id="3" name="TextBox 2"/>
          <p:cNvSpPr txBox="1"/>
          <p:nvPr/>
        </p:nvSpPr>
        <p:spPr>
          <a:xfrm>
            <a:off x="896895" y="1714488"/>
            <a:ext cx="6966972" cy="5078313"/>
          </a:xfrm>
          <a:prstGeom prst="rect">
            <a:avLst/>
          </a:prstGeom>
          <a:noFill/>
        </p:spPr>
        <p:txBody>
          <a:bodyPr wrap="none" rtlCol="0">
            <a:spAutoFit/>
          </a:bodyPr>
          <a:lstStyle/>
          <a:p>
            <a:r>
              <a:rPr lang="en-US" dirty="0"/>
              <a:t>Applied  outlier detection techniques to clean the data.</a:t>
            </a:r>
          </a:p>
          <a:p>
            <a:endParaRPr lang="en-IN" dirty="0"/>
          </a:p>
          <a:p>
            <a:r>
              <a:rPr lang="en-US" dirty="0"/>
              <a:t>Used first-order differencing  to convert the data into Stationary.</a:t>
            </a:r>
          </a:p>
          <a:p>
            <a:endParaRPr lang="en-IN" dirty="0"/>
          </a:p>
          <a:p>
            <a:r>
              <a:rPr lang="en-US" dirty="0"/>
              <a:t>Selected Holt-Winters due to its minimal error and robust performance.</a:t>
            </a:r>
          </a:p>
          <a:p>
            <a:endParaRPr lang="en-IN" dirty="0"/>
          </a:p>
          <a:p>
            <a:r>
              <a:rPr lang="en-IN" dirty="0"/>
              <a:t>Plotted ACF , PACF and Histogram to get the normality of the data. </a:t>
            </a:r>
            <a:endParaRPr lang="en-US" dirty="0"/>
          </a:p>
          <a:p>
            <a:endParaRPr lang="en-US" dirty="0"/>
          </a:p>
          <a:p>
            <a:endParaRPr lang="en-US" dirty="0"/>
          </a:p>
          <a:p>
            <a:endParaRPr lang="en-IN" dirty="0"/>
          </a:p>
          <a:p>
            <a:endParaRPr lang="en-US" dirty="0"/>
          </a:p>
          <a:p>
            <a:endParaRPr lang="en-IN" dirty="0"/>
          </a:p>
          <a:p>
            <a:endParaRPr lang="en-US" dirty="0"/>
          </a:p>
          <a:p>
            <a:endParaRPr lang="en-IN" i="1" dirty="0"/>
          </a:p>
          <a:p>
            <a:endParaRPr lang="en-US" i="1" dirty="0"/>
          </a:p>
          <a:p>
            <a:endParaRPr lang="en-IN" i="1" dirty="0"/>
          </a:p>
          <a:p>
            <a:endParaRPr lang="en-US" dirty="0"/>
          </a:p>
          <a:p>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0166" y="1142984"/>
            <a:ext cx="2977097" cy="830997"/>
          </a:xfrm>
          <a:prstGeom prst="rect">
            <a:avLst/>
          </a:prstGeom>
          <a:noFill/>
        </p:spPr>
        <p:txBody>
          <a:bodyPr wrap="none" rtlCol="0">
            <a:spAutoFit/>
          </a:bodyPr>
          <a:lstStyle/>
          <a:p>
            <a:r>
              <a:rPr lang="en-IN" sz="4800" dirty="0">
                <a:solidFill>
                  <a:schemeClr val="tx2">
                    <a:lumMod val="90000"/>
                  </a:schemeClr>
                </a:solidFill>
              </a:rPr>
              <a:t>Conclusion</a:t>
            </a:r>
            <a:endParaRPr lang="en-US" sz="4800" dirty="0">
              <a:solidFill>
                <a:schemeClr val="tx2">
                  <a:lumMod val="90000"/>
                </a:schemeClr>
              </a:solidFill>
            </a:endParaRPr>
          </a:p>
        </p:txBody>
      </p:sp>
      <p:sp>
        <p:nvSpPr>
          <p:cNvPr id="3" name="TextBox 2"/>
          <p:cNvSpPr txBox="1"/>
          <p:nvPr/>
        </p:nvSpPr>
        <p:spPr>
          <a:xfrm>
            <a:off x="642910" y="2214554"/>
            <a:ext cx="7358114" cy="3416320"/>
          </a:xfrm>
          <a:prstGeom prst="rect">
            <a:avLst/>
          </a:prstGeom>
          <a:noFill/>
        </p:spPr>
        <p:txBody>
          <a:bodyPr wrap="square" rtlCol="0">
            <a:spAutoFit/>
          </a:bodyPr>
          <a:lstStyle/>
          <a:p>
            <a:r>
              <a:rPr lang="en-US" sz="2400" dirty="0"/>
              <a:t>This project went through  multiple time series models, including ARIMA, SARIMA, SES, DES, and </a:t>
            </a:r>
            <a:r>
              <a:rPr lang="en-US" sz="2400" dirty="0" err="1"/>
              <a:t>TES.Through</a:t>
            </a:r>
            <a:r>
              <a:rPr lang="en-US" sz="2400" dirty="0"/>
              <a:t> data preprocessing , EDA , model building  and evaluation we  selected  Holt -Winters Model since it  having  minimizing errors. Using </a:t>
            </a:r>
            <a:r>
              <a:rPr lang="en-US" sz="2400" dirty="0" err="1"/>
              <a:t>streamlit</a:t>
            </a:r>
            <a:r>
              <a:rPr lang="en-US" sz="2400" dirty="0"/>
              <a:t> we’ve  performed Deployment. In conclusion, this project demonstrates that the Holt-Winters method is an effective approach for short-term stock price forecasting.</a:t>
            </a:r>
          </a:p>
          <a:p>
            <a:endParaRPr 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72" y="3357562"/>
            <a:ext cx="7643866" cy="1569660"/>
          </a:xfrm>
          <a:prstGeom prst="rect">
            <a:avLst/>
          </a:prstGeom>
          <a:noFill/>
        </p:spPr>
        <p:txBody>
          <a:bodyPr wrap="square" lIns="91440" tIns="45720" rIns="91440" bIns="45720">
            <a:spAutoFit/>
          </a:bodyPr>
          <a:lstStyle/>
          <a:p>
            <a:pPr algn="ctr"/>
            <a:r>
              <a:rPr lang="en-IN" sz="9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rush Script MT" pitchFamily="66" charset="0"/>
              </a:rPr>
              <a:t>Thank You</a:t>
            </a:r>
            <a:endParaRPr lang="en-US" sz="9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rush Script MT" pitchFamily="6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4282" y="512763"/>
            <a:ext cx="8929718" cy="914400"/>
          </a:xfrm>
        </p:spPr>
        <p:txBody>
          <a:bodyPr/>
          <a:lstStyle/>
          <a:p>
            <a:r>
              <a:rPr lang="en-IN" dirty="0"/>
              <a:t>About the Data</a:t>
            </a:r>
            <a:endParaRPr lang="en-US" dirty="0"/>
          </a:p>
        </p:txBody>
      </p:sp>
      <p:sp>
        <p:nvSpPr>
          <p:cNvPr id="3" name="Content Placeholder 2"/>
          <p:cNvSpPr>
            <a:spLocks noGrp="1"/>
          </p:cNvSpPr>
          <p:nvPr>
            <p:ph idx="4294967295"/>
          </p:nvPr>
        </p:nvSpPr>
        <p:spPr>
          <a:xfrm>
            <a:off x="214282" y="1784350"/>
            <a:ext cx="8929718" cy="4572000"/>
          </a:xfrm>
        </p:spPr>
        <p:txBody>
          <a:bodyPr>
            <a:normAutofit/>
          </a:bodyPr>
          <a:lstStyle/>
          <a:p>
            <a:pPr>
              <a:buNone/>
            </a:pPr>
            <a:r>
              <a:rPr lang="en-IN" sz="3200" b="1" dirty="0"/>
              <a:t>    Data of Apple stock price starting from 2012 to 2019.</a:t>
            </a:r>
          </a:p>
          <a:p>
            <a:pPr>
              <a:buNone/>
            </a:pPr>
            <a:r>
              <a:rPr lang="en-US" sz="3200" b="1" dirty="0"/>
              <a:t>    Historical data including Open, High, Low, Close, Adjusted Close price and Volume.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596" y="512763"/>
            <a:ext cx="8715404" cy="914400"/>
          </a:xfrm>
        </p:spPr>
        <p:txBody>
          <a:bodyPr/>
          <a:lstStyle/>
          <a:p>
            <a:r>
              <a:rPr lang="en-IN" dirty="0"/>
              <a:t>Objective of the Study</a:t>
            </a:r>
            <a:endParaRPr lang="en-US" dirty="0"/>
          </a:p>
        </p:txBody>
      </p:sp>
      <p:sp>
        <p:nvSpPr>
          <p:cNvPr id="3" name="Content Placeholder 2"/>
          <p:cNvSpPr>
            <a:spLocks noGrp="1"/>
          </p:cNvSpPr>
          <p:nvPr>
            <p:ph idx="4294967295"/>
          </p:nvPr>
        </p:nvSpPr>
        <p:spPr>
          <a:xfrm>
            <a:off x="142844" y="1784350"/>
            <a:ext cx="9001156" cy="4572000"/>
          </a:xfrm>
        </p:spPr>
        <p:txBody>
          <a:bodyPr/>
          <a:lstStyle/>
          <a:p>
            <a:pPr>
              <a:buNone/>
            </a:pPr>
            <a:r>
              <a:rPr lang="en-IN" b="1" dirty="0"/>
              <a:t>     Predict the apple stock market price for the next 30 days.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85900" y="0"/>
            <a:ext cx="7658100" cy="642938"/>
          </a:xfrm>
        </p:spPr>
        <p:txBody>
          <a:bodyPr>
            <a:normAutofit fontScale="90000"/>
          </a:bodyPr>
          <a:lstStyle/>
          <a:p>
            <a:r>
              <a:rPr lang="en-IN" dirty="0"/>
              <a:t>Exploratory Data Analysis</a:t>
            </a:r>
            <a:endParaRPr lang="en-US" dirty="0"/>
          </a:p>
        </p:txBody>
      </p:sp>
      <p:sp>
        <p:nvSpPr>
          <p:cNvPr id="7" name="Content Placeholder 6"/>
          <p:cNvSpPr>
            <a:spLocks noGrp="1"/>
          </p:cNvSpPr>
          <p:nvPr>
            <p:ph idx="4294967295"/>
          </p:nvPr>
        </p:nvSpPr>
        <p:spPr>
          <a:xfrm>
            <a:off x="285750" y="714375"/>
            <a:ext cx="8858250" cy="6000750"/>
          </a:xfrm>
        </p:spPr>
        <p:txBody>
          <a:bodyPr>
            <a:normAutofit fontScale="92500" lnSpcReduction="10000"/>
          </a:bodyPr>
          <a:lstStyle/>
          <a:p>
            <a:pPr>
              <a:buNone/>
            </a:pPr>
            <a:r>
              <a:rPr lang="en-US" dirty="0"/>
              <a:t>         </a:t>
            </a:r>
            <a:endParaRPr lang="en-US" dirty="0">
              <a:solidFill>
                <a:schemeClr val="accent1">
                  <a:lumMod val="75000"/>
                </a:schemeClr>
              </a:solidFill>
            </a:endParaRPr>
          </a:p>
          <a:p>
            <a:pPr>
              <a:buNone/>
            </a:pP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r>
              <a:rPr lang="en-US" sz="1800" dirty="0"/>
              <a:t>This plot represents the </a:t>
            </a:r>
            <a:r>
              <a:rPr lang="en-US" sz="1800" b="1" dirty="0"/>
              <a:t>closing price of Apple Inc. (AAPL) stock over time</a:t>
            </a:r>
            <a:r>
              <a:rPr lang="en-US" sz="1800" dirty="0"/>
              <a:t> from </a:t>
            </a:r>
            <a:r>
              <a:rPr lang="en-US" sz="1800" b="1" dirty="0"/>
              <a:t>2012 to 2019</a:t>
            </a:r>
            <a:r>
              <a:rPr lang="en-US" sz="1800" dirty="0"/>
              <a:t>. The trend shows a general upward movement with periods of volatility, corrections, and significant growth, especially toward the end of the timeframe</a:t>
            </a:r>
            <a:r>
              <a:rPr lang="en-US" sz="2000" dirty="0"/>
              <a:t>.</a:t>
            </a:r>
          </a:p>
        </p:txBody>
      </p:sp>
      <p:pic>
        <p:nvPicPr>
          <p:cNvPr id="9" name="Content Placeholder 3" descr="Screenshot 2025-02-03 202543.png"/>
          <p:cNvPicPr>
            <a:picLocks noChangeAspect="1"/>
          </p:cNvPicPr>
          <p:nvPr/>
        </p:nvPicPr>
        <p:blipFill>
          <a:blip r:embed="rId2"/>
          <a:stretch>
            <a:fillRect/>
          </a:stretch>
        </p:blipFill>
        <p:spPr>
          <a:xfrm>
            <a:off x="1071538" y="1285860"/>
            <a:ext cx="7000924" cy="4025117"/>
          </a:xfrm>
          <a:prstGeom prst="rect">
            <a:avLst/>
          </a:prstGeom>
        </p:spPr>
      </p:pic>
      <p:sp>
        <p:nvSpPr>
          <p:cNvPr id="5" name="TextBox 4"/>
          <p:cNvSpPr txBox="1"/>
          <p:nvPr/>
        </p:nvSpPr>
        <p:spPr>
          <a:xfrm>
            <a:off x="1214414" y="857232"/>
            <a:ext cx="2892138" cy="369332"/>
          </a:xfrm>
          <a:prstGeom prst="rect">
            <a:avLst/>
          </a:prstGeom>
          <a:noFill/>
        </p:spPr>
        <p:txBody>
          <a:bodyPr wrap="none" rtlCol="0">
            <a:spAutoFit/>
          </a:bodyPr>
          <a:lstStyle/>
          <a:p>
            <a:r>
              <a:rPr lang="en-US" dirty="0">
                <a:solidFill>
                  <a:schemeClr val="accent1">
                    <a:lumMod val="75000"/>
                  </a:schemeClr>
                </a:solidFill>
              </a:rPr>
              <a:t>Line Plot of Closing Price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1600" y="0"/>
            <a:ext cx="7772400" cy="642938"/>
          </a:xfrm>
        </p:spPr>
        <p:txBody>
          <a:bodyPr/>
          <a:lstStyle/>
          <a:p>
            <a:r>
              <a:rPr lang="en-IN" sz="2800" dirty="0">
                <a:solidFill>
                  <a:schemeClr val="accent2">
                    <a:lumMod val="40000"/>
                    <a:lumOff val="60000"/>
                  </a:schemeClr>
                </a:solidFill>
              </a:rPr>
              <a:t>Line plot of other features</a:t>
            </a:r>
            <a:endParaRPr lang="en-US" sz="2800" dirty="0">
              <a:solidFill>
                <a:schemeClr val="accent2">
                  <a:lumMod val="40000"/>
                  <a:lumOff val="60000"/>
                </a:schemeClr>
              </a:solidFill>
            </a:endParaRPr>
          </a:p>
        </p:txBody>
      </p:sp>
      <p:pic>
        <p:nvPicPr>
          <p:cNvPr id="4" name="Content Placeholder 3" descr="Screenshot 2025-02-04 201012.png"/>
          <p:cNvPicPr>
            <a:picLocks noGrp="1" noChangeAspect="1"/>
          </p:cNvPicPr>
          <p:nvPr>
            <p:ph idx="4294967295"/>
          </p:nvPr>
        </p:nvPicPr>
        <p:blipFill>
          <a:blip r:embed="rId2"/>
          <a:stretch>
            <a:fillRect/>
          </a:stretch>
        </p:blipFill>
        <p:spPr>
          <a:xfrm>
            <a:off x="0" y="500063"/>
            <a:ext cx="3214688" cy="2428875"/>
          </a:xfrm>
        </p:spPr>
      </p:pic>
      <p:pic>
        <p:nvPicPr>
          <p:cNvPr id="5" name="Picture 4" descr="Screenshot 2025-02-04 201115.png"/>
          <p:cNvPicPr>
            <a:picLocks noChangeAspect="1"/>
          </p:cNvPicPr>
          <p:nvPr/>
        </p:nvPicPr>
        <p:blipFill>
          <a:blip r:embed="rId3"/>
          <a:stretch>
            <a:fillRect/>
          </a:stretch>
        </p:blipFill>
        <p:spPr>
          <a:xfrm>
            <a:off x="6215074" y="357166"/>
            <a:ext cx="2786050" cy="2428892"/>
          </a:xfrm>
          <a:prstGeom prst="rect">
            <a:avLst/>
          </a:prstGeom>
        </p:spPr>
      </p:pic>
      <p:pic>
        <p:nvPicPr>
          <p:cNvPr id="6" name="Picture 5" descr="Screenshot 2025-02-04 201141.png"/>
          <p:cNvPicPr>
            <a:picLocks noChangeAspect="1"/>
          </p:cNvPicPr>
          <p:nvPr/>
        </p:nvPicPr>
        <p:blipFill>
          <a:blip r:embed="rId4"/>
          <a:stretch>
            <a:fillRect/>
          </a:stretch>
        </p:blipFill>
        <p:spPr>
          <a:xfrm>
            <a:off x="0" y="4286256"/>
            <a:ext cx="3071834" cy="2428892"/>
          </a:xfrm>
          <a:prstGeom prst="rect">
            <a:avLst/>
          </a:prstGeom>
        </p:spPr>
      </p:pic>
      <p:pic>
        <p:nvPicPr>
          <p:cNvPr id="7" name="Picture 6" descr="Screenshot 2025-02-04 201159.png"/>
          <p:cNvPicPr>
            <a:picLocks noChangeAspect="1"/>
          </p:cNvPicPr>
          <p:nvPr/>
        </p:nvPicPr>
        <p:blipFill>
          <a:blip r:embed="rId5"/>
          <a:stretch>
            <a:fillRect/>
          </a:stretch>
        </p:blipFill>
        <p:spPr>
          <a:xfrm>
            <a:off x="3143240" y="2857496"/>
            <a:ext cx="3286148" cy="2286016"/>
          </a:xfrm>
          <a:prstGeom prst="rect">
            <a:avLst/>
          </a:prstGeom>
        </p:spPr>
      </p:pic>
      <p:pic>
        <p:nvPicPr>
          <p:cNvPr id="8" name="Picture 7" descr="Screenshot 2025-02-04 201212.png"/>
          <p:cNvPicPr>
            <a:picLocks noChangeAspect="1"/>
          </p:cNvPicPr>
          <p:nvPr/>
        </p:nvPicPr>
        <p:blipFill>
          <a:blip r:embed="rId6"/>
          <a:stretch>
            <a:fillRect/>
          </a:stretch>
        </p:blipFill>
        <p:spPr>
          <a:xfrm>
            <a:off x="6500826" y="4214818"/>
            <a:ext cx="2857520" cy="24934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4872038" cy="714375"/>
          </a:xfrm>
        </p:spPr>
        <p:txBody>
          <a:bodyPr>
            <a:normAutofit/>
          </a:bodyPr>
          <a:lstStyle/>
          <a:p>
            <a:r>
              <a:rPr lang="en-IN" sz="2800" dirty="0"/>
              <a:t>  Box plot</a:t>
            </a:r>
            <a:endParaRPr lang="en-US" sz="2800" dirty="0"/>
          </a:p>
        </p:txBody>
      </p:sp>
      <p:sp>
        <p:nvSpPr>
          <p:cNvPr id="3" name="Content Placeholder 2"/>
          <p:cNvSpPr>
            <a:spLocks noGrp="1"/>
          </p:cNvSpPr>
          <p:nvPr>
            <p:ph idx="4294967295"/>
          </p:nvPr>
        </p:nvSpPr>
        <p:spPr>
          <a:xfrm>
            <a:off x="285720" y="642938"/>
            <a:ext cx="8858281" cy="6000750"/>
          </a:xfrm>
        </p:spPr>
        <p:txBody>
          <a:bodyPr>
            <a:normAutofit fontScale="40000" lnSpcReduction="20000"/>
          </a:bodyPr>
          <a:lstStyle/>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US" dirty="0"/>
          </a:p>
          <a:p>
            <a:pPr>
              <a:buNone/>
            </a:pPr>
            <a:endParaRPr lang="en-US" dirty="0"/>
          </a:p>
          <a:p>
            <a:pPr>
              <a:buNone/>
            </a:pPr>
            <a:endParaRPr lang="en-US" dirty="0"/>
          </a:p>
          <a:p>
            <a:pPr>
              <a:buNone/>
            </a:pPr>
            <a:endParaRPr lang="en-IN" dirty="0"/>
          </a:p>
          <a:p>
            <a:pPr>
              <a:buNone/>
            </a:pPr>
            <a:endParaRPr lang="en-IN" dirty="0"/>
          </a:p>
          <a:p>
            <a:pPr>
              <a:buNone/>
            </a:pPr>
            <a:endParaRPr lang="en-IN" dirty="0"/>
          </a:p>
          <a:p>
            <a:pPr>
              <a:buNone/>
            </a:pPr>
            <a:r>
              <a:rPr lang="en-US" sz="4000" dirty="0"/>
              <a:t> This </a:t>
            </a:r>
            <a:r>
              <a:rPr lang="en-US" sz="4000" b="1" dirty="0"/>
              <a:t>box plot</a:t>
            </a:r>
            <a:r>
              <a:rPr lang="en-US" sz="4000" dirty="0"/>
              <a:t> visualizes the distribution of different stock market features for Apple Inc. (AAPL), including </a:t>
            </a:r>
            <a:r>
              <a:rPr lang="en-US" sz="4000" b="1" dirty="0"/>
              <a:t>Open, High, Low, Close, Adjusted Close, and Volume</a:t>
            </a:r>
            <a:r>
              <a:rPr lang="en-US" sz="4000" dirty="0"/>
              <a:t>.</a:t>
            </a:r>
            <a:endParaRPr lang="en-IN" sz="4000" dirty="0"/>
          </a:p>
          <a:p>
            <a:pPr>
              <a:buNone/>
            </a:pPr>
            <a:endParaRPr lang="en-IN" dirty="0"/>
          </a:p>
          <a:p>
            <a:r>
              <a:rPr lang="en-US" sz="3500" b="1" dirty="0"/>
              <a:t>Stock Price Columns (Open, High, Low, Close, Adjusted Close)</a:t>
            </a:r>
          </a:p>
          <a:p>
            <a:pPr>
              <a:buNone/>
            </a:pPr>
            <a:r>
              <a:rPr lang="en-US" sz="3500" dirty="0"/>
              <a:t>               These values are tightly clustered with very few outliers.</a:t>
            </a:r>
          </a:p>
          <a:p>
            <a:pPr lvl="1">
              <a:buNone/>
            </a:pPr>
            <a:r>
              <a:rPr lang="en-US" sz="3500" dirty="0"/>
              <a:t>  The range of variation is small, indicating a relatively stable price movement over time.</a:t>
            </a:r>
          </a:p>
          <a:p>
            <a:r>
              <a:rPr lang="en-US" sz="3500" b="1" dirty="0"/>
              <a:t>Volume</a:t>
            </a:r>
            <a:endParaRPr lang="en-US" sz="3500" dirty="0"/>
          </a:p>
          <a:p>
            <a:pPr lvl="1">
              <a:buNone/>
            </a:pPr>
            <a:r>
              <a:rPr lang="en-US" sz="3500" dirty="0"/>
              <a:t>   Unlike the price-related columns, </a:t>
            </a:r>
            <a:r>
              <a:rPr lang="en-US" sz="3500" b="1" dirty="0"/>
              <a:t>trading volume shows significant variability</a:t>
            </a:r>
            <a:r>
              <a:rPr lang="en-US" sz="3500" dirty="0"/>
              <a:t>.</a:t>
            </a:r>
          </a:p>
          <a:p>
            <a:pPr lvl="1">
              <a:buNone/>
            </a:pPr>
            <a:r>
              <a:rPr lang="en-US" sz="3500" dirty="0"/>
              <a:t>   The presence of numerous outliers suggests that on certain days, Apple stock had </a:t>
            </a:r>
            <a:r>
              <a:rPr lang="en-US" sz="3500" b="1" dirty="0"/>
              <a:t>very high trading activity</a:t>
            </a:r>
            <a:r>
              <a:rPr lang="en-US" sz="3500" dirty="0"/>
              <a:t>.</a:t>
            </a:r>
          </a:p>
          <a:p>
            <a:pPr lvl="1">
              <a:buNone/>
            </a:pPr>
            <a:r>
              <a:rPr lang="en-US" sz="3500" dirty="0"/>
              <a:t>   This could be due to major events like earnings releases, product launches, or macroeconomic factors affecting</a:t>
            </a:r>
          </a:p>
          <a:p>
            <a:pPr lvl="1">
              <a:buNone/>
            </a:pPr>
            <a:r>
              <a:rPr lang="en-US" sz="3500" dirty="0"/>
              <a:t>   investor sentiment.</a:t>
            </a:r>
            <a:endParaRPr lang="en-US" sz="3500" b="1" dirty="0"/>
          </a:p>
          <a:p>
            <a:pPr>
              <a:buNone/>
            </a:pPr>
            <a:endParaRPr lang="en-US" dirty="0"/>
          </a:p>
        </p:txBody>
      </p:sp>
      <p:pic>
        <p:nvPicPr>
          <p:cNvPr id="4" name="Picture 3" descr="Screenshot 2025-02-03 203754.png"/>
          <p:cNvPicPr>
            <a:picLocks noChangeAspect="1"/>
          </p:cNvPicPr>
          <p:nvPr/>
        </p:nvPicPr>
        <p:blipFill>
          <a:blip r:embed="rId2"/>
          <a:stretch>
            <a:fillRect/>
          </a:stretch>
        </p:blipFill>
        <p:spPr>
          <a:xfrm>
            <a:off x="785786" y="785794"/>
            <a:ext cx="8001056" cy="30003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4282" y="0"/>
            <a:ext cx="8929718" cy="857250"/>
          </a:xfrm>
        </p:spPr>
        <p:txBody>
          <a:bodyPr/>
          <a:lstStyle/>
          <a:p>
            <a:r>
              <a:rPr lang="en-IN" sz="2400" dirty="0"/>
              <a:t>Box plot after data cleaning</a:t>
            </a:r>
            <a:endParaRPr lang="en-US" sz="2400" dirty="0"/>
          </a:p>
        </p:txBody>
      </p:sp>
      <p:sp>
        <p:nvSpPr>
          <p:cNvPr id="3" name="Content Placeholder 2"/>
          <p:cNvSpPr>
            <a:spLocks noGrp="1"/>
          </p:cNvSpPr>
          <p:nvPr>
            <p:ph idx="4294967295"/>
          </p:nvPr>
        </p:nvSpPr>
        <p:spPr>
          <a:xfrm>
            <a:off x="214282" y="714375"/>
            <a:ext cx="8929718" cy="7500938"/>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a:p>
            <a:pPr>
              <a:buNone/>
            </a:pPr>
            <a:r>
              <a:rPr lang="en-US" dirty="0"/>
              <a:t> </a:t>
            </a:r>
          </a:p>
          <a:p>
            <a:pPr>
              <a:buNone/>
            </a:pPr>
            <a:r>
              <a:rPr lang="en-US" dirty="0"/>
              <a:t>  This box plot represents </a:t>
            </a:r>
            <a:r>
              <a:rPr lang="en-US" b="1" dirty="0"/>
              <a:t>Open, High, Low, Close, and Adjusted Close</a:t>
            </a:r>
            <a:r>
              <a:rPr lang="en-US" dirty="0"/>
              <a:t> prices of Apple Inc. (AAPL) stock after data cleaning (i.e., after removing outliers). </a:t>
            </a:r>
          </a:p>
          <a:p>
            <a:pPr marL="582930" indent="-514350">
              <a:buFont typeface="Wingdings" pitchFamily="2" charset="2"/>
              <a:buChar char="q"/>
            </a:pPr>
            <a:r>
              <a:rPr lang="en-US" b="1" dirty="0"/>
              <a:t>Smoother Price Distributions</a:t>
            </a:r>
            <a:endParaRPr lang="en-US" dirty="0"/>
          </a:p>
          <a:p>
            <a:pPr lvl="1">
              <a:buNone/>
            </a:pPr>
            <a:r>
              <a:rPr lang="en-US" dirty="0"/>
              <a:t>       With outliers removed, the price distributions appear more </a:t>
            </a:r>
            <a:r>
              <a:rPr lang="en-US" b="1" dirty="0"/>
              <a:t>compact and symmetric</a:t>
            </a:r>
            <a:r>
              <a:rPr lang="en-US" dirty="0"/>
              <a:t>, reflecting a more stable stock price trend.</a:t>
            </a:r>
          </a:p>
          <a:p>
            <a:pPr lvl="1">
              <a:buNone/>
            </a:pPr>
            <a:r>
              <a:rPr lang="en-US" dirty="0"/>
              <a:t>       The median values remain similar, suggesting that extreme values did not significantly impact the central tendency.</a:t>
            </a:r>
          </a:p>
          <a:p>
            <a:pPr>
              <a:buFont typeface="Wingdings" pitchFamily="2" charset="2"/>
              <a:buChar char="q"/>
            </a:pPr>
            <a:r>
              <a:rPr lang="en-US" b="1" dirty="0"/>
              <a:t>    Reduced Variability</a:t>
            </a:r>
            <a:endParaRPr lang="en-US" dirty="0"/>
          </a:p>
          <a:p>
            <a:pPr lvl="1">
              <a:buNone/>
            </a:pPr>
            <a:r>
              <a:rPr lang="en-US" dirty="0"/>
              <a:t>       The inter-quartile range (IQR) is now more refined, indicating </a:t>
            </a:r>
            <a:r>
              <a:rPr lang="en-US" b="1" dirty="0"/>
              <a:t>less extreme price fluctuations</a:t>
            </a:r>
            <a:r>
              <a:rPr lang="en-US" dirty="0"/>
              <a:t> after removing unusually high or low values.</a:t>
            </a:r>
          </a:p>
          <a:p>
            <a:pPr lvl="1">
              <a:buNone/>
            </a:pPr>
            <a:r>
              <a:rPr lang="en-US" dirty="0"/>
              <a:t>       This makes the dataset cleaner and more reliable for time series forecasting.</a:t>
            </a:r>
          </a:p>
          <a:p>
            <a:pPr>
              <a:buFont typeface="Wingdings" pitchFamily="2" charset="2"/>
              <a:buChar char="q"/>
            </a:pPr>
            <a:r>
              <a:rPr lang="en-US" b="1" dirty="0"/>
              <a:t>    Consistent Price Movements</a:t>
            </a:r>
          </a:p>
          <a:p>
            <a:pPr>
              <a:buNone/>
            </a:pPr>
            <a:r>
              <a:rPr lang="en-US" sz="2200" b="1" dirty="0"/>
              <a:t>                       </a:t>
            </a:r>
            <a:r>
              <a:rPr lang="en-US" sz="2200" dirty="0"/>
              <a:t>The Open, High, Low, Close, and Adjusted Close prices are closely aligned, reinforcing </a:t>
            </a:r>
            <a:r>
              <a:rPr lang="en-US" sz="2200" b="1" dirty="0"/>
              <a:t>minimal price divergence</a:t>
            </a:r>
            <a:r>
              <a:rPr lang="en-US" sz="2200" dirty="0"/>
              <a:t> during   trading sessions.</a:t>
            </a:r>
          </a:p>
          <a:p>
            <a:pPr lvl="1">
              <a:buNone/>
            </a:pPr>
            <a:r>
              <a:rPr lang="en-US" sz="2200" dirty="0"/>
              <a:t>       This suggests that Apple’s stock price movements were relatively steady over time, with only moderate variations.</a:t>
            </a:r>
          </a:p>
          <a:p>
            <a:endParaRPr lang="en-IN" b="1" dirty="0"/>
          </a:p>
          <a:p>
            <a:endParaRPr lang="en-US" b="1" dirty="0"/>
          </a:p>
          <a:p>
            <a:pPr>
              <a:buNone/>
            </a:pPr>
            <a:r>
              <a:rPr lang="en-US" sz="2200" dirty="0"/>
              <a:t>                     </a:t>
            </a: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US" dirty="0"/>
          </a:p>
        </p:txBody>
      </p:sp>
      <p:pic>
        <p:nvPicPr>
          <p:cNvPr id="4" name="Picture 3" descr="Screenshot 2025-02-04 093214.png"/>
          <p:cNvPicPr>
            <a:picLocks noChangeAspect="1"/>
          </p:cNvPicPr>
          <p:nvPr/>
        </p:nvPicPr>
        <p:blipFill>
          <a:blip r:embed="rId2"/>
          <a:stretch>
            <a:fillRect/>
          </a:stretch>
        </p:blipFill>
        <p:spPr>
          <a:xfrm>
            <a:off x="500034" y="928670"/>
            <a:ext cx="7715304" cy="292895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1867</TotalTime>
  <Words>1453</Words>
  <Application>Microsoft Office PowerPoint</Application>
  <PresentationFormat>On-screen Show (4:3)</PresentationFormat>
  <Paragraphs>264</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Rounded MT Bold</vt:lpstr>
      <vt:lpstr>Brush Script MT</vt:lpstr>
      <vt:lpstr>Calibri</vt:lpstr>
      <vt:lpstr>Consolas</vt:lpstr>
      <vt:lpstr>Corbel</vt:lpstr>
      <vt:lpstr>Gabriola</vt:lpstr>
      <vt:lpstr>Wingdings</vt:lpstr>
      <vt:lpstr>Wingdings 2</vt:lpstr>
      <vt:lpstr>Wingdings 3</vt:lpstr>
      <vt:lpstr>Metro</vt:lpstr>
      <vt:lpstr>Forecasting Apple Stock Market Price </vt:lpstr>
      <vt:lpstr>Contents</vt:lpstr>
      <vt:lpstr>Introduction </vt:lpstr>
      <vt:lpstr>About the Data</vt:lpstr>
      <vt:lpstr>Objective of the Study</vt:lpstr>
      <vt:lpstr>Exploratory Data Analysis</vt:lpstr>
      <vt:lpstr>Line plot of other features</vt:lpstr>
      <vt:lpstr>  Box plot</vt:lpstr>
      <vt:lpstr>Box plot after data cleaning</vt:lpstr>
      <vt:lpstr>ACF and PACF of Close Price</vt:lpstr>
      <vt:lpstr>ADF Test</vt:lpstr>
      <vt:lpstr>Additive and Multiplicative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Adithya A</dc:creator>
  <cp:lastModifiedBy>HP</cp:lastModifiedBy>
  <cp:revision>60</cp:revision>
  <dcterms:created xsi:type="dcterms:W3CDTF">2025-02-03T06:50:58Z</dcterms:created>
  <dcterms:modified xsi:type="dcterms:W3CDTF">2025-02-05T14:50:30Z</dcterms:modified>
</cp:coreProperties>
</file>